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77" r:id="rId10"/>
    <p:sldMasterId id="2147483909" r:id="rId11"/>
    <p:sldMasterId id="2147483940" r:id="rId12"/>
    <p:sldMasterId id="2147484908" r:id="rId13"/>
  </p:sldMasterIdLst>
  <p:notesMasterIdLst>
    <p:notesMasterId r:id="rId67"/>
  </p:notesMasterIdLst>
  <p:sldIdLst>
    <p:sldId id="8346" r:id="rId14"/>
    <p:sldId id="1580" r:id="rId15"/>
    <p:sldId id="9960" r:id="rId16"/>
    <p:sldId id="9961" r:id="rId17"/>
    <p:sldId id="312" r:id="rId18"/>
    <p:sldId id="9921" r:id="rId19"/>
    <p:sldId id="9959" r:id="rId20"/>
    <p:sldId id="4479" r:id="rId21"/>
    <p:sldId id="9745" r:id="rId22"/>
    <p:sldId id="9768" r:id="rId23"/>
    <p:sldId id="4539" r:id="rId24"/>
    <p:sldId id="4547" r:id="rId25"/>
    <p:sldId id="1882" r:id="rId26"/>
    <p:sldId id="9962" r:id="rId27"/>
    <p:sldId id="4510" r:id="rId28"/>
    <p:sldId id="8344" r:id="rId29"/>
    <p:sldId id="4552" r:id="rId30"/>
    <p:sldId id="9966" r:id="rId31"/>
    <p:sldId id="9970" r:id="rId32"/>
    <p:sldId id="2315" r:id="rId33"/>
    <p:sldId id="267" r:id="rId34"/>
    <p:sldId id="268" r:id="rId35"/>
    <p:sldId id="269" r:id="rId36"/>
    <p:sldId id="1551" r:id="rId37"/>
    <p:sldId id="2792" r:id="rId38"/>
    <p:sldId id="275" r:id="rId39"/>
    <p:sldId id="2794" r:id="rId40"/>
    <p:sldId id="2316" r:id="rId41"/>
    <p:sldId id="4554" r:id="rId42"/>
    <p:sldId id="9967" r:id="rId43"/>
    <p:sldId id="9969" r:id="rId44"/>
    <p:sldId id="1843" r:id="rId45"/>
    <p:sldId id="8219" r:id="rId46"/>
    <p:sldId id="307" r:id="rId47"/>
    <p:sldId id="9971" r:id="rId48"/>
    <p:sldId id="9972" r:id="rId49"/>
    <p:sldId id="1727" r:id="rId50"/>
    <p:sldId id="409" r:id="rId51"/>
    <p:sldId id="3719" r:id="rId52"/>
    <p:sldId id="4502" r:id="rId53"/>
    <p:sldId id="4501" r:id="rId54"/>
    <p:sldId id="4499" r:id="rId55"/>
    <p:sldId id="8343" r:id="rId56"/>
    <p:sldId id="4512" r:id="rId57"/>
    <p:sldId id="4500" r:id="rId58"/>
    <p:sldId id="302" r:id="rId59"/>
    <p:sldId id="4506" r:id="rId60"/>
    <p:sldId id="9973" r:id="rId61"/>
    <p:sldId id="4481" r:id="rId62"/>
    <p:sldId id="9974" r:id="rId63"/>
    <p:sldId id="340" r:id="rId64"/>
    <p:sldId id="273" r:id="rId65"/>
    <p:sldId id="4556" r:id="rId6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 id="9960"/>
            <p14:sldId id="9961"/>
          </p14:sldIdLst>
        </p14:section>
        <p14:section name="Azure Governance" id="{89003D9B-AC4A-41DA-BF9A-35157AAFE2EE}">
          <p14:sldIdLst>
            <p14:sldId id="312"/>
            <p14:sldId id="9921"/>
            <p14:sldId id="9959"/>
            <p14:sldId id="4479"/>
            <p14:sldId id="9745"/>
            <p14:sldId id="9768"/>
            <p14:sldId id="4539"/>
            <p14:sldId id="4547"/>
          </p14:sldIdLst>
        </p14:section>
        <p14:section name="Management Groups" id="{52CC2FB9-7908-4315-B293-7C95D3678284}">
          <p14:sldIdLst>
            <p14:sldId id="1882"/>
            <p14:sldId id="9962"/>
            <p14:sldId id="4510"/>
          </p14:sldIdLst>
        </p14:section>
        <p14:section name="RBAC" id="{B7B48116-9E3F-43A4-B581-FCA5BE2D952D}">
          <p14:sldIdLst>
            <p14:sldId id="8344"/>
            <p14:sldId id="4552"/>
            <p14:sldId id="9966"/>
          </p14:sldIdLst>
        </p14:section>
        <p14:section name="Azure Policies" id="{ADBDE13F-CC59-478B-8FC4-EE994FBB435F}">
          <p14:sldIdLst>
            <p14:sldId id="9970"/>
            <p14:sldId id="2315"/>
            <p14:sldId id="267"/>
            <p14:sldId id="268"/>
            <p14:sldId id="269"/>
            <p14:sldId id="1551"/>
            <p14:sldId id="2792"/>
            <p14:sldId id="275"/>
            <p14:sldId id="2794"/>
            <p14:sldId id="2316"/>
            <p14:sldId id="4554"/>
            <p14:sldId id="9967"/>
          </p14:sldIdLst>
        </p14:section>
        <p14:section name="BluePrints" id="{5E74F7D6-A16C-4BBE-897C-D004DED3303A}">
          <p14:sldIdLst>
            <p14:sldId id="9969"/>
            <p14:sldId id="1843"/>
            <p14:sldId id="8219"/>
            <p14:sldId id="307"/>
            <p14:sldId id="9971"/>
          </p14:sldIdLst>
        </p14:section>
        <p14:section name="Cost Management" id="{A34C947A-EBB5-4C7C-8741-A927FA6C1C0E}">
          <p14:sldIdLst>
            <p14:sldId id="9972"/>
            <p14:sldId id="1727"/>
            <p14:sldId id="409"/>
            <p14:sldId id="3719"/>
            <p14:sldId id="4502"/>
            <p14:sldId id="4501"/>
            <p14:sldId id="4499"/>
            <p14:sldId id="8343"/>
            <p14:sldId id="4512"/>
            <p14:sldId id="4500"/>
            <p14:sldId id="302"/>
            <p14:sldId id="4506"/>
            <p14:sldId id="9973"/>
          </p14:sldIdLst>
        </p14:section>
        <p14:section name="Resource Graph" id="{C5D7245D-3152-499D-BF78-0CBB4F2A7BF5}">
          <p14:sldIdLst>
            <p14:sldId id="4481"/>
            <p14:sldId id="9974"/>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EC3F-ABF1-4E38-BED2-403D59607269}" v="7" dt="2019-05-01T16:36:57.314"/>
    <p1510:client id="{F74ADA9B-316E-466A-AEA0-5EC4F3D32B84}" v="34" dt="2019-05-01T16:25:1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79482" autoAdjust="0"/>
  </p:normalViewPr>
  <p:slideViewPr>
    <p:cSldViewPr snapToGrid="0">
      <p:cViewPr>
        <p:scale>
          <a:sx n="80" d="100"/>
          <a:sy n="80" d="100"/>
        </p:scale>
        <p:origin x="1820" y="844"/>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 Type="http://schemas.openxmlformats.org/officeDocument/2006/relationships/slideMaster" Target="slideMasters/slideMaster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16.12.2019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a:t>
            </a:fld>
            <a:endParaRPr lang="de-CH"/>
          </a:p>
        </p:txBody>
      </p:sp>
    </p:spTree>
    <p:extLst>
      <p:ext uri="{BB962C8B-B14F-4D97-AF65-F5344CB8AC3E}">
        <p14:creationId xmlns:p14="http://schemas.microsoft.com/office/powerpoint/2010/main" val="158718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t>
            </a:r>
            <a:r>
              <a:rPr lang="en-US" sz="1200" dirty="0"/>
              <a:t>aka.ms/</a:t>
            </a:r>
            <a:r>
              <a:rPr lang="en-US" sz="1200" dirty="0" err="1"/>
              <a:t>GovernanceDocs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Management Groups.</a:t>
            </a:r>
          </a:p>
          <a:p>
            <a:endParaRPr lang="en-US" dirty="0"/>
          </a:p>
          <a:p>
            <a:r>
              <a:rPr lang="en-US" dirty="0"/>
              <a:t>In 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91E2450-2D3D-4F08-AA5A-FD9127C1685C}"/>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2143998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15</a:t>
            </a:fld>
            <a:endParaRPr lang="de-CH"/>
          </a:p>
        </p:txBody>
      </p:sp>
    </p:spTree>
    <p:extLst>
      <p:ext uri="{BB962C8B-B14F-4D97-AF65-F5344CB8AC3E}">
        <p14:creationId xmlns:p14="http://schemas.microsoft.com/office/powerpoint/2010/main" val="2990653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12/16/2019 9:21 AM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16</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17</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29</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30</a:t>
            </a:fld>
            <a:endParaRPr lang="de-CH"/>
          </a:p>
        </p:txBody>
      </p:sp>
    </p:spTree>
    <p:extLst>
      <p:ext uri="{BB962C8B-B14F-4D97-AF65-F5344CB8AC3E}">
        <p14:creationId xmlns:p14="http://schemas.microsoft.com/office/powerpoint/2010/main" val="603753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31</a:t>
            </a:fld>
            <a:endParaRPr lang="de-CH"/>
          </a:p>
        </p:txBody>
      </p:sp>
    </p:spTree>
    <p:extLst>
      <p:ext uri="{BB962C8B-B14F-4D97-AF65-F5344CB8AC3E}">
        <p14:creationId xmlns:p14="http://schemas.microsoft.com/office/powerpoint/2010/main" val="327894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32</a:t>
            </a:fld>
            <a:endParaRPr lang="de-CH"/>
          </a:p>
        </p:txBody>
      </p:sp>
    </p:spTree>
    <p:extLst>
      <p:ext uri="{BB962C8B-B14F-4D97-AF65-F5344CB8AC3E}">
        <p14:creationId xmlns:p14="http://schemas.microsoft.com/office/powerpoint/2010/main" val="2470412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33</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37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12/16/2019 9:21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38</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9:21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9:21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12/16/2019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20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the time anymore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51F336-CF54-465A-8A0E-358FF2E2B0BE}"/>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2 weeks later, they would have access to their environment.</a:t>
            </a:r>
          </a:p>
          <a:p>
            <a:endParaRPr lang="en-US" dirty="0"/>
          </a:p>
          <a:p>
            <a:r>
              <a:rPr lang="en-US" dirty="0"/>
              <a:t>This approach in the Cloud era slows things down and you sacrifice speed in order to be in control.</a:t>
            </a:r>
          </a:p>
          <a:p>
            <a:endParaRPr lang="sv-SE" dirty="0"/>
          </a:p>
        </p:txBody>
      </p:sp>
    </p:spTree>
    <p:extLst>
      <p:ext uri="{BB962C8B-B14F-4D97-AF65-F5344CB8AC3E}">
        <p14:creationId xmlns:p14="http://schemas.microsoft.com/office/powerpoint/2010/main" val="35037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8E4740-0CC0-495D-9A13-84101695F1E9}"/>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65757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 teams or business units wanting to consume Azure resources to address their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12/16/2019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1.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12/16/2019</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12/16/2019</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12/16/2019</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51"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610423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69828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theme" Target="../theme/theme10.xml"/><Relationship Id="rId1" Type="http://schemas.openxmlformats.org/officeDocument/2006/relationships/slideLayout" Target="../slideLayouts/slideLayout2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27.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3.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theme" Target="../theme/theme8.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image" Target="../media/image23.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9.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53803390"/>
      </p:ext>
    </p:extLst>
  </p:cSld>
  <p:clrMap bg1="lt1" tx1="dk1" bg2="lt2" tx2="dk2" accent1="accent1" accent2="accent2" accent3="accent3" accent4="accent4" accent5="accent5" accent6="accent6" hlink="hlink" folHlink="folHlink"/>
  <p:sldLayoutIdLst>
    <p:sldLayoutId id="214748494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12/16/2019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12/16/2019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6" r:id="rId25"/>
    <p:sldLayoutId id="2147483967" r:id="rId26"/>
    <p:sldLayoutId id="2147483970" r:id="rId27"/>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29.xml"/></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27.xml"/><Relationship Id="rId5" Type="http://schemas.openxmlformats.org/officeDocument/2006/relationships/image" Target="../media/image76.sv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211.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8.svg"/></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11.xml"/><Relationship Id="rId5" Type="http://schemas.openxmlformats.org/officeDocument/2006/relationships/image" Target="../media/image82.svg"/><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4.xml"/><Relationship Id="rId1" Type="http://schemas.openxmlformats.org/officeDocument/2006/relationships/slideLayout" Target="../slideLayouts/slideLayout211.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15.xml"/><Relationship Id="rId1" Type="http://schemas.openxmlformats.org/officeDocument/2006/relationships/slideLayout" Target="../slideLayouts/slideLayout15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30.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1.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67.xml"/><Relationship Id="rId6" Type="http://schemas.openxmlformats.org/officeDocument/2006/relationships/image" Target="../media/image94.png"/><Relationship Id="rId5" Type="http://schemas.openxmlformats.org/officeDocument/2006/relationships/image" Target="../media/image91.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5.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1.xml"/></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2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2.xml"/></Relationships>
</file>

<file path=ppt/slides/_rels/slide3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23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227.xml"/><Relationship Id="rId6" Type="http://schemas.microsoft.com/office/2007/relationships/hdphoto" Target="../media/hdphoto3.wdp"/><Relationship Id="rId5" Type="http://schemas.openxmlformats.org/officeDocument/2006/relationships/image" Target="../media/image106.png"/><Relationship Id="rId4" Type="http://schemas.openxmlformats.org/officeDocument/2006/relationships/image" Target="../media/image105.svg"/></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2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37.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82.svg"/><Relationship Id="rId2" Type="http://schemas.openxmlformats.org/officeDocument/2006/relationships/notesSlide" Target="../notesSlides/notesSlide31.xml"/><Relationship Id="rId1" Type="http://schemas.openxmlformats.org/officeDocument/2006/relationships/slideLayout" Target="../slideLayouts/slideLayout215.xml"/><Relationship Id="rId6" Type="http://schemas.openxmlformats.org/officeDocument/2006/relationships/image" Target="../media/image81.png"/><Relationship Id="rId5" Type="http://schemas.openxmlformats.org/officeDocument/2006/relationships/image" Target="../media/image114.png"/><Relationship Id="rId4" Type="http://schemas.openxmlformats.org/officeDocument/2006/relationships/image" Target="../media/image113.emf"/></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16.png"/></Relationships>
</file>

<file path=ppt/slides/_rels/slide39.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15.png"/><Relationship Id="rId7"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34.xml"/><Relationship Id="rId6" Type="http://schemas.openxmlformats.org/officeDocument/2006/relationships/image" Target="../media/image116.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7.xml"/></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5.png"/><Relationship Id="rId7" Type="http://schemas.openxmlformats.org/officeDocument/2006/relationships/image" Target="../media/image121.png"/><Relationship Id="rId12" Type="http://schemas.openxmlformats.org/officeDocument/2006/relationships/image" Target="../media/image82.svg"/><Relationship Id="rId2" Type="http://schemas.openxmlformats.org/officeDocument/2006/relationships/notesSlide" Target="../notesSlides/notesSlide34.xml"/><Relationship Id="rId1" Type="http://schemas.openxmlformats.org/officeDocument/2006/relationships/slideLayout" Target="../slideLayouts/slideLayout234.xml"/><Relationship Id="rId6" Type="http://schemas.openxmlformats.org/officeDocument/2006/relationships/image" Target="../media/image120.png"/><Relationship Id="rId11" Type="http://schemas.openxmlformats.org/officeDocument/2006/relationships/image" Target="../media/image81.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6.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5.png"/><Relationship Id="rId1" Type="http://schemas.openxmlformats.org/officeDocument/2006/relationships/slideLayout" Target="../slideLayouts/slideLayout215.xml"/><Relationship Id="rId5" Type="http://schemas.openxmlformats.org/officeDocument/2006/relationships/image" Target="../media/image82.sv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28.png"/></Relationships>
</file>

<file path=ppt/slides/_rels/slide4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233.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 Id="rId9" Type="http://schemas.openxmlformats.org/officeDocument/2006/relationships/image" Target="../media/image82.svg"/></Relationships>
</file>

<file path=ppt/slides/_rels/slide4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36.png"/></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5.xml"/><Relationship Id="rId1" Type="http://schemas.openxmlformats.org/officeDocument/2006/relationships/slideLayout" Target="../slideLayouts/slideLayout235.xml"/><Relationship Id="rId5" Type="http://schemas.openxmlformats.org/officeDocument/2006/relationships/image" Target="../media/image82.sv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34.xml"/><Relationship Id="rId4" Type="http://schemas.openxmlformats.org/officeDocument/2006/relationships/image" Target="../media/image13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6.xml"/><Relationship Id="rId1" Type="http://schemas.openxmlformats.org/officeDocument/2006/relationships/slideLayout" Target="../slideLayouts/slideLayout22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3.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27.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23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52.png"/><Relationship Id="rId21" Type="http://schemas.openxmlformats.org/officeDocument/2006/relationships/image" Target="../media/image59.png"/><Relationship Id="rId7" Type="http://schemas.openxmlformats.org/officeDocument/2006/relationships/image" Target="../media/image56.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36.xml"/><Relationship Id="rId6" Type="http://schemas.openxmlformats.org/officeDocument/2006/relationships/image" Target="../media/image55.emf"/><Relationship Id="rId11" Type="http://schemas.openxmlformats.org/officeDocument/2006/relationships/image" Target="../media/image42.svg"/><Relationship Id="rId5" Type="http://schemas.openxmlformats.org/officeDocument/2006/relationships/image" Target="../media/image54.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15.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3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r>
              <a:rPr lang="en-US" dirty="0">
                <a:solidFill>
                  <a:srgbClr val="FFFFFF"/>
                </a:solidFill>
                <a:cs typeface="+mn-cs"/>
              </a:rPr>
              <a:t>Peter Drougge</a:t>
            </a:r>
          </a:p>
          <a:p>
            <a:pPr>
              <a:spcBef>
                <a:spcPts val="1000"/>
              </a:spcBef>
              <a:buFont typeface="Wingdings 3" charset="2"/>
              <a:buChar char=""/>
            </a:pPr>
            <a:r>
              <a:rPr lang="en-US" dirty="0">
                <a:solidFill>
                  <a:srgbClr val="FFFFFF"/>
                </a:solidFill>
                <a:cs typeface="+mn-cs"/>
              </a:rPr>
              <a:t>Martin Modin</a:t>
            </a: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10" name="TextBox 9">
            <a:extLst>
              <a:ext uri="{FF2B5EF4-FFF2-40B4-BE49-F238E27FC236}">
                <a16:creationId xmlns:a16="http://schemas.microsoft.com/office/drawing/2014/main" id="{35D21256-307D-4EBD-B573-5AE472E1B859}"/>
              </a:ext>
            </a:extLst>
          </p:cNvPr>
          <p:cNvSpPr txBox="1"/>
          <p:nvPr/>
        </p:nvSpPr>
        <p:spPr>
          <a:xfrm>
            <a:off x="2399852" y="1987221"/>
            <a:ext cx="1900005"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Tagging</a:t>
            </a:r>
          </a:p>
        </p:txBody>
      </p:sp>
      <p:sp>
        <p:nvSpPr>
          <p:cNvPr id="11" name="TextBox 10">
            <a:extLst>
              <a:ext uri="{FF2B5EF4-FFF2-40B4-BE49-F238E27FC236}">
                <a16:creationId xmlns:a16="http://schemas.microsoft.com/office/drawing/2014/main" id="{14D7FAE7-EAC9-4419-8084-CC1A70EF52AF}"/>
              </a:ext>
            </a:extLst>
          </p:cNvPr>
          <p:cNvSpPr txBox="1"/>
          <p:nvPr/>
        </p:nvSpPr>
        <p:spPr>
          <a:xfrm>
            <a:off x="7269890" y="1987221"/>
            <a:ext cx="308652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Naming Conventions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360714" y="2756985"/>
            <a:ext cx="4190999" cy="2505649"/>
          </a:xfrm>
          <a:prstGeom prst="rect">
            <a:avLst/>
          </a:prstGeom>
          <a:noFill/>
        </p:spPr>
        <p:txBody>
          <a:bodyPr wrap="square" lIns="179285" tIns="143428" rIns="179285" bIns="143428" rtlCol="0">
            <a:spAutoFit/>
          </a:bodyPr>
          <a:lstStyle/>
          <a:p>
            <a:pPr marL="280121" indent="-280121">
              <a:buFont typeface="Arial" panose="020B0604020202020204" pitchFamily="34" charset="0"/>
              <a:buChar char="•"/>
            </a:pPr>
            <a:r>
              <a:rPr lang="en-US" dirty="0"/>
              <a:t>Name and Value Pair to link metadata to resources</a:t>
            </a:r>
          </a:p>
          <a:p>
            <a:pPr marL="280121" indent="-280121">
              <a:buFont typeface="Arial" panose="020B0604020202020204" pitchFamily="34" charset="0"/>
              <a:buChar char="•"/>
            </a:pPr>
            <a:r>
              <a:rPr lang="en-US" dirty="0"/>
              <a:t>Not all ARM resources support tags, but the most common do</a:t>
            </a:r>
          </a:p>
          <a:p>
            <a:pPr marL="280121" indent="-280121">
              <a:buFont typeface="Arial" panose="020B0604020202020204" pitchFamily="34" charset="0"/>
              <a:buChar char="•"/>
            </a:pPr>
            <a:r>
              <a:rPr lang="en-US" dirty="0"/>
              <a:t>Helps organize resources for billing or management</a:t>
            </a:r>
          </a:p>
          <a:p>
            <a:pPr marL="280121" indent="-280121">
              <a:buFont typeface="Arial" panose="020B0604020202020204" pitchFamily="34" charset="0"/>
              <a:buChar char="•"/>
            </a:pPr>
            <a:r>
              <a:rPr lang="en-US" dirty="0"/>
              <a:t>Allows you to link resources across resource groups and subscriptions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6498772" y="2734001"/>
            <a:ext cx="4615542" cy="2936536"/>
          </a:xfrm>
          <a:prstGeom prst="rect">
            <a:avLst/>
          </a:prstGeom>
          <a:noFill/>
        </p:spPr>
        <p:txBody>
          <a:bodyPr wrap="square" lIns="179285" tIns="143428" rIns="179285" bIns="143428" rtlCol="0">
            <a:spAutoFit/>
          </a:bodyPr>
          <a:lstStyle/>
          <a:p>
            <a:pPr marL="134458" lvl="1" indent="-134458" defTabSz="896386">
              <a:spcAft>
                <a:spcPts val="588"/>
              </a:spcAft>
              <a:buFont typeface="Arial" panose="020B0604020202020204" pitchFamily="34" charset="0"/>
              <a:buChar char="•"/>
              <a:defRPr/>
            </a:pPr>
            <a:r>
              <a:rPr lang="en-US" dirty="0"/>
              <a:t>Enable scripting and automation by having standard conventions.</a:t>
            </a:r>
          </a:p>
          <a:p>
            <a:pPr marL="134458" lvl="1" indent="-134458" defTabSz="896386">
              <a:spcAft>
                <a:spcPts val="588"/>
              </a:spcAft>
              <a:buFont typeface="Arial" panose="020B0604020202020204" pitchFamily="34" charset="0"/>
              <a:buChar char="•"/>
              <a:defRPr/>
            </a:pPr>
            <a:r>
              <a:rPr lang="en-US" dirty="0"/>
              <a:t>The choice of a name for any resource in Microsoft Azure is important because:</a:t>
            </a:r>
          </a:p>
          <a:p>
            <a:pPr marL="591641" lvl="2" indent="-134458" defTabSz="896386">
              <a:spcAft>
                <a:spcPts val="588"/>
              </a:spcAft>
              <a:buFont typeface="Arial" panose="020B0604020202020204" pitchFamily="34" charset="0"/>
              <a:buChar char="•"/>
              <a:defRPr/>
            </a:pPr>
            <a:r>
              <a:rPr lang="en-US" sz="1600" dirty="0"/>
              <a:t>It is difficult to change a name later</a:t>
            </a:r>
          </a:p>
          <a:p>
            <a:pPr marL="591641" lvl="2" indent="-134458" defTabSz="896386">
              <a:spcAft>
                <a:spcPts val="588"/>
              </a:spcAft>
              <a:buFont typeface="Arial" panose="020B0604020202020204" pitchFamily="34" charset="0"/>
              <a:buChar char="•"/>
              <a:defRPr/>
            </a:pPr>
            <a:r>
              <a:rPr lang="en-US" sz="1600" dirty="0"/>
              <a:t>Resources and resources groups can not be renamed</a:t>
            </a:r>
          </a:p>
          <a:p>
            <a:pPr marL="591641" lvl="2" indent="-134458" defTabSz="896386">
              <a:spcAft>
                <a:spcPts val="588"/>
              </a:spcAft>
              <a:buFont typeface="Arial" panose="020B0604020202020204" pitchFamily="34" charset="0"/>
              <a:buChar char="•"/>
              <a:defRPr/>
            </a:pPr>
            <a:r>
              <a:rPr lang="en-US" sz="1600" dirty="0"/>
              <a:t>Names must meet the requirements of their specific resource type</a:t>
            </a:r>
          </a:p>
        </p:txBody>
      </p:sp>
      <p:sp>
        <p:nvSpPr>
          <p:cNvPr id="9" name="Title 1">
            <a:extLst>
              <a:ext uri="{FF2B5EF4-FFF2-40B4-BE49-F238E27FC236}">
                <a16:creationId xmlns:a16="http://schemas.microsoft.com/office/drawing/2014/main" id="{1C5BC2FE-083A-4A39-95C1-809E63AD8857}"/>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12" name="TextBox 11">
            <a:extLst>
              <a:ext uri="{FF2B5EF4-FFF2-40B4-BE49-F238E27FC236}">
                <a16:creationId xmlns:a16="http://schemas.microsoft.com/office/drawing/2014/main" id="{76B47092-98F9-4B33-88EB-F97E32FDEA3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Tree>
    <p:extLst>
      <p:ext uri="{BB962C8B-B14F-4D97-AF65-F5344CB8AC3E}">
        <p14:creationId xmlns:p14="http://schemas.microsoft.com/office/powerpoint/2010/main" val="128967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dirty="0"/>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dirty="0">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378E-126D-480B-A664-7C3C927C24F5}"/>
              </a:ext>
            </a:extLst>
          </p:cNvPr>
          <p:cNvSpPr>
            <a:spLocks noGrp="1"/>
          </p:cNvSpPr>
          <p:nvPr>
            <p:ph type="title"/>
          </p:nvPr>
        </p:nvSpPr>
        <p:spPr/>
        <p:txBody>
          <a:bodyPr/>
          <a:lstStyle/>
          <a:p>
            <a:r>
              <a:rPr lang="en-US" dirty="0"/>
              <a:t>Applying Governance</a:t>
            </a:r>
          </a:p>
        </p:txBody>
      </p:sp>
      <p:sp>
        <p:nvSpPr>
          <p:cNvPr id="3" name="Content Placeholder 2">
            <a:extLst>
              <a:ext uri="{FF2B5EF4-FFF2-40B4-BE49-F238E27FC236}">
                <a16:creationId xmlns:a16="http://schemas.microsoft.com/office/drawing/2014/main" id="{F5514521-79B9-4056-BCA6-2A3B4FC1034B}"/>
              </a:ext>
            </a:extLst>
          </p:cNvPr>
          <p:cNvSpPr>
            <a:spLocks noGrp="1"/>
          </p:cNvSpPr>
          <p:nvPr>
            <p:ph idx="1"/>
          </p:nvPr>
        </p:nvSpPr>
        <p:spPr/>
        <p:txBody>
          <a:bodyPr/>
          <a:lstStyle/>
          <a:p>
            <a:endParaRPr lang="sv-SE"/>
          </a:p>
        </p:txBody>
      </p:sp>
      <p:sp>
        <p:nvSpPr>
          <p:cNvPr id="36" name="Oval 35">
            <a:extLst>
              <a:ext uri="{FF2B5EF4-FFF2-40B4-BE49-F238E27FC236}">
                <a16:creationId xmlns:a16="http://schemas.microsoft.com/office/drawing/2014/main" id="{9D7E5AA4-9AFD-4E08-96D4-9CC299E853D7}"/>
              </a:ext>
            </a:extLst>
          </p:cNvPr>
          <p:cNvSpPr/>
          <p:nvPr/>
        </p:nvSpPr>
        <p:spPr bwMode="auto">
          <a:xfrm>
            <a:off x="5799135" y="1715916"/>
            <a:ext cx="913112" cy="886222"/>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Left Bracket 7">
            <a:extLst>
              <a:ext uri="{FF2B5EF4-FFF2-40B4-BE49-F238E27FC236}">
                <a16:creationId xmlns:a16="http://schemas.microsoft.com/office/drawing/2014/main" id="{8FD0C599-EAD2-40E2-BD68-AEAFB9DE405E}"/>
              </a:ext>
            </a:extLst>
          </p:cNvPr>
          <p:cNvSpPr/>
          <p:nvPr/>
        </p:nvSpPr>
        <p:spPr>
          <a:xfrm rot="5400000">
            <a:off x="5918636" y="773060"/>
            <a:ext cx="679279" cy="5028964"/>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081864" y="2767422"/>
            <a:ext cx="2352823" cy="326346"/>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Org Management Group</a:t>
            </a:r>
          </a:p>
        </p:txBody>
      </p:sp>
      <p:sp>
        <p:nvSpPr>
          <p:cNvPr id="66" name="Flowchart: Alternate Process 9">
            <a:extLst>
              <a:ext uri="{FF2B5EF4-FFF2-40B4-BE49-F238E27FC236}">
                <a16:creationId xmlns:a16="http://schemas.microsoft.com/office/drawing/2014/main" id="{735EFEE4-E16B-41DF-84E9-E3E1E80D09A1}"/>
              </a:ext>
            </a:extLst>
          </p:cNvPr>
          <p:cNvSpPr/>
          <p:nvPr/>
        </p:nvSpPr>
        <p:spPr>
          <a:xfrm>
            <a:off x="1537841" y="543895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1E9A431A-DA8F-42E8-B69C-FFA3E618B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1252" y="5148886"/>
            <a:ext cx="487520" cy="487520"/>
          </a:xfrm>
          <a:prstGeom prst="rect">
            <a:avLst/>
          </a:prstGeom>
        </p:spPr>
      </p:pic>
      <p:pic>
        <p:nvPicPr>
          <p:cNvPr id="83" name="Picture 82" descr="A close up of a logo&#10;&#10;Description generated with high confidence">
            <a:extLst>
              <a:ext uri="{FF2B5EF4-FFF2-40B4-BE49-F238E27FC236}">
                <a16:creationId xmlns:a16="http://schemas.microsoft.com/office/drawing/2014/main" id="{4A2759AF-76F5-4FCD-B3BE-783750710EA0}"/>
              </a:ext>
            </a:extLst>
          </p:cNvPr>
          <p:cNvPicPr>
            <a:picLocks noChangeAspect="1"/>
          </p:cNvPicPr>
          <p:nvPr/>
        </p:nvPicPr>
        <p:blipFill>
          <a:blip r:embed="rId5"/>
          <a:stretch>
            <a:fillRect/>
          </a:stretch>
        </p:blipFill>
        <p:spPr>
          <a:xfrm>
            <a:off x="5961885" y="1828952"/>
            <a:ext cx="590378" cy="590378"/>
          </a:xfrm>
          <a:prstGeom prst="rect">
            <a:avLst/>
          </a:prstGeom>
        </p:spPr>
      </p:pic>
      <p:grpSp>
        <p:nvGrpSpPr>
          <p:cNvPr id="25" name="Group 24">
            <a:extLst>
              <a:ext uri="{FF2B5EF4-FFF2-40B4-BE49-F238E27FC236}">
                <a16:creationId xmlns:a16="http://schemas.microsoft.com/office/drawing/2014/main" id="{2D9D932B-A50B-4838-A665-0A15CD55A06E}"/>
              </a:ext>
            </a:extLst>
          </p:cNvPr>
          <p:cNvGrpSpPr/>
          <p:nvPr/>
        </p:nvGrpSpPr>
        <p:grpSpPr>
          <a:xfrm>
            <a:off x="3454117" y="3709195"/>
            <a:ext cx="607547" cy="589656"/>
            <a:chOff x="3348101" y="3709195"/>
            <a:chExt cx="607547" cy="589656"/>
          </a:xfrm>
        </p:grpSpPr>
        <p:sp>
          <p:nvSpPr>
            <p:cNvPr id="81" name="Oval 80">
              <a:extLst>
                <a:ext uri="{FF2B5EF4-FFF2-40B4-BE49-F238E27FC236}">
                  <a16:creationId xmlns:a16="http://schemas.microsoft.com/office/drawing/2014/main" id="{BF4D824F-4846-416F-97CB-98F4C8991E81}"/>
                </a:ext>
              </a:extLst>
            </p:cNvPr>
            <p:cNvSpPr/>
            <p:nvPr/>
          </p:nvSpPr>
          <p:spPr bwMode="auto">
            <a:xfrm>
              <a:off x="3348101"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6" name="Picture 85" descr="A close up of a logo&#10;&#10;Description generated with high confidence">
              <a:extLst>
                <a:ext uri="{FF2B5EF4-FFF2-40B4-BE49-F238E27FC236}">
                  <a16:creationId xmlns:a16="http://schemas.microsoft.com/office/drawing/2014/main" id="{AF31552C-6A7A-4515-A591-F4CAADC68606}"/>
                </a:ext>
              </a:extLst>
            </p:cNvPr>
            <p:cNvPicPr>
              <a:picLocks noChangeAspect="1"/>
            </p:cNvPicPr>
            <p:nvPr/>
          </p:nvPicPr>
          <p:blipFill>
            <a:blip r:embed="rId5"/>
            <a:stretch>
              <a:fillRect/>
            </a:stretch>
          </p:blipFill>
          <p:spPr>
            <a:xfrm>
              <a:off x="3466865" y="3817369"/>
              <a:ext cx="366979" cy="366979"/>
            </a:xfrm>
            <a:prstGeom prst="rect">
              <a:avLst/>
            </a:prstGeom>
          </p:spPr>
        </p:pic>
      </p:grpSp>
      <p:grpSp>
        <p:nvGrpSpPr>
          <p:cNvPr id="26" name="Group 25">
            <a:extLst>
              <a:ext uri="{FF2B5EF4-FFF2-40B4-BE49-F238E27FC236}">
                <a16:creationId xmlns:a16="http://schemas.microsoft.com/office/drawing/2014/main" id="{8C854D81-D197-4077-BBE2-6A54D23F69B6}"/>
              </a:ext>
            </a:extLst>
          </p:cNvPr>
          <p:cNvGrpSpPr/>
          <p:nvPr/>
        </p:nvGrpSpPr>
        <p:grpSpPr>
          <a:xfrm>
            <a:off x="8468984" y="3709195"/>
            <a:ext cx="607547" cy="589656"/>
            <a:chOff x="8362968" y="3709195"/>
            <a:chExt cx="607547" cy="589656"/>
          </a:xfrm>
        </p:grpSpPr>
        <p:sp>
          <p:nvSpPr>
            <p:cNvPr id="84" name="Oval 83">
              <a:extLst>
                <a:ext uri="{FF2B5EF4-FFF2-40B4-BE49-F238E27FC236}">
                  <a16:creationId xmlns:a16="http://schemas.microsoft.com/office/drawing/2014/main" id="{335BC300-FFC9-4569-88F1-B310468F74C3}"/>
                </a:ext>
              </a:extLst>
            </p:cNvPr>
            <p:cNvSpPr/>
            <p:nvPr/>
          </p:nvSpPr>
          <p:spPr bwMode="auto">
            <a:xfrm>
              <a:off x="8362968"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9" name="Picture 88" descr="A close up of a logo&#10;&#10;Description generated with high confidence">
              <a:extLst>
                <a:ext uri="{FF2B5EF4-FFF2-40B4-BE49-F238E27FC236}">
                  <a16:creationId xmlns:a16="http://schemas.microsoft.com/office/drawing/2014/main" id="{3139591F-1520-4747-B400-3CE8B5D522F1}"/>
                </a:ext>
              </a:extLst>
            </p:cNvPr>
            <p:cNvPicPr>
              <a:picLocks noChangeAspect="1"/>
            </p:cNvPicPr>
            <p:nvPr/>
          </p:nvPicPr>
          <p:blipFill>
            <a:blip r:embed="rId5"/>
            <a:stretch>
              <a:fillRect/>
            </a:stretch>
          </p:blipFill>
          <p:spPr>
            <a:xfrm>
              <a:off x="8487281" y="3829129"/>
              <a:ext cx="366979" cy="366979"/>
            </a:xfrm>
            <a:prstGeom prst="rect">
              <a:avLst/>
            </a:prstGeom>
          </p:spPr>
        </p:pic>
      </p:grpSp>
      <p:sp>
        <p:nvSpPr>
          <p:cNvPr id="46" name="Left Bracket 45">
            <a:extLst>
              <a:ext uri="{FF2B5EF4-FFF2-40B4-BE49-F238E27FC236}">
                <a16:creationId xmlns:a16="http://schemas.microsoft.com/office/drawing/2014/main" id="{94A58BB6-CFB4-4B54-97E6-FE6BEFF8A9B5}"/>
              </a:ext>
            </a:extLst>
          </p:cNvPr>
          <p:cNvSpPr/>
          <p:nvPr/>
        </p:nvSpPr>
        <p:spPr>
          <a:xfrm rot="5400000">
            <a:off x="3416953" y="2529010"/>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 Placeholder 3">
            <a:extLst>
              <a:ext uri="{FF2B5EF4-FFF2-40B4-BE49-F238E27FC236}">
                <a16:creationId xmlns:a16="http://schemas.microsoft.com/office/drawing/2014/main" id="{1551AE01-DCB2-48E0-9788-81BB739EA4C0}"/>
              </a:ext>
            </a:extLst>
          </p:cNvPr>
          <p:cNvSpPr txBox="1">
            <a:spLocks/>
          </p:cNvSpPr>
          <p:nvPr/>
        </p:nvSpPr>
        <p:spPr>
          <a:xfrm>
            <a:off x="2388174" y="4380311"/>
            <a:ext cx="2843092"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Prod Env Management Group</a:t>
            </a:r>
          </a:p>
        </p:txBody>
      </p:sp>
      <p:sp>
        <p:nvSpPr>
          <p:cNvPr id="54" name="Flowchart: Alternate Process 9">
            <a:extLst>
              <a:ext uri="{FF2B5EF4-FFF2-40B4-BE49-F238E27FC236}">
                <a16:creationId xmlns:a16="http://schemas.microsoft.com/office/drawing/2014/main" id="{1FA2A510-B691-4EF8-A101-67018A7FB159}"/>
              </a:ext>
            </a:extLst>
          </p:cNvPr>
          <p:cNvSpPr/>
          <p:nvPr/>
        </p:nvSpPr>
        <p:spPr>
          <a:xfrm>
            <a:off x="3154106"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73" name="Flowchart: Alternate Process 9">
            <a:extLst>
              <a:ext uri="{FF2B5EF4-FFF2-40B4-BE49-F238E27FC236}">
                <a16:creationId xmlns:a16="http://schemas.microsoft.com/office/drawing/2014/main" id="{E42E08B6-20B5-4786-8A9E-4AF5258E35DB}"/>
              </a:ext>
            </a:extLst>
          </p:cNvPr>
          <p:cNvSpPr/>
          <p:nvPr/>
        </p:nvSpPr>
        <p:spPr>
          <a:xfrm>
            <a:off x="4764977"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BAC45E78-30D1-4728-B237-413871616FF7}"/>
              </a:ext>
            </a:extLst>
          </p:cNvPr>
          <p:cNvGrpSpPr/>
          <p:nvPr/>
        </p:nvGrpSpPr>
        <p:grpSpPr>
          <a:xfrm>
            <a:off x="7069657" y="1890007"/>
            <a:ext cx="1725631" cy="529323"/>
            <a:chOff x="6963641" y="1890007"/>
            <a:chExt cx="1725631" cy="529323"/>
          </a:xfrm>
        </p:grpSpPr>
        <p:sp>
          <p:nvSpPr>
            <p:cNvPr id="77" name="Rectangle 76">
              <a:extLst>
                <a:ext uri="{FF2B5EF4-FFF2-40B4-BE49-F238E27FC236}">
                  <a16:creationId xmlns:a16="http://schemas.microsoft.com/office/drawing/2014/main" id="{3BEA2F77-9BEA-4790-8994-80F73C3B8574}"/>
                </a:ext>
              </a:extLst>
            </p:cNvPr>
            <p:cNvSpPr/>
            <p:nvPr/>
          </p:nvSpPr>
          <p:spPr>
            <a:xfrm>
              <a:off x="6963641" y="1890007"/>
              <a:ext cx="1725631" cy="52932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Baseline Policy</a:t>
              </a:r>
            </a:p>
          </p:txBody>
        </p:sp>
        <p:pic>
          <p:nvPicPr>
            <p:cNvPr id="1030" name="Picture 6" descr="Shield premium icon">
              <a:extLst>
                <a:ext uri="{FF2B5EF4-FFF2-40B4-BE49-F238E27FC236}">
                  <a16:creationId xmlns:a16="http://schemas.microsoft.com/office/drawing/2014/main" id="{0ED0F1F7-A8FD-4233-9ED0-E8A28C03B328}"/>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26757" y="197904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DA6A327A-63A5-47C6-A7A5-DB211D9A9E48}"/>
              </a:ext>
            </a:extLst>
          </p:cNvPr>
          <p:cNvGrpSpPr/>
          <p:nvPr/>
        </p:nvGrpSpPr>
        <p:grpSpPr>
          <a:xfrm>
            <a:off x="4303071" y="3735001"/>
            <a:ext cx="2212301" cy="529293"/>
            <a:chOff x="4197055" y="3735001"/>
            <a:chExt cx="2212301" cy="529293"/>
          </a:xfrm>
        </p:grpSpPr>
        <p:sp>
          <p:nvSpPr>
            <p:cNvPr id="78" name="Rectangle 77">
              <a:extLst>
                <a:ext uri="{FF2B5EF4-FFF2-40B4-BE49-F238E27FC236}">
                  <a16:creationId xmlns:a16="http://schemas.microsoft.com/office/drawing/2014/main" id="{4B5D8B51-0A42-4EC1-8AC9-725558614A91}"/>
                </a:ext>
              </a:extLst>
            </p:cNvPr>
            <p:cNvSpPr/>
            <p:nvPr/>
          </p:nvSpPr>
          <p:spPr>
            <a:xfrm>
              <a:off x="4197055" y="3735001"/>
              <a:ext cx="2212301" cy="52929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Prod + Inherited Policy</a:t>
              </a:r>
              <a:r>
                <a:rPr kumimoji="0" lang="en-US" sz="1176" b="0" i="0" u="none" strike="noStrike" kern="0" cap="none" spc="0" normalizeH="0" baseline="0" noProof="0">
                  <a:ln>
                    <a:noFill/>
                  </a:ln>
                  <a:solidFill>
                    <a:srgbClr val="000000">
                      <a:lumMod val="75000"/>
                      <a:lumOff val="25000"/>
                    </a:srgbClr>
                  </a:solidFill>
                  <a:effectLst/>
                  <a:uLnTx/>
                  <a:uFillTx/>
                  <a:latin typeface="Segoe UI"/>
                  <a:ea typeface="+mn-ea"/>
                  <a:cs typeface="+mn-cs"/>
                </a:rPr>
                <a:t> </a:t>
              </a:r>
            </a:p>
          </p:txBody>
        </p:sp>
        <p:pic>
          <p:nvPicPr>
            <p:cNvPr id="92" name="Picture 6" descr="Shield premium icon">
              <a:extLst>
                <a:ext uri="{FF2B5EF4-FFF2-40B4-BE49-F238E27FC236}">
                  <a16:creationId xmlns:a16="http://schemas.microsoft.com/office/drawing/2014/main" id="{58ABD185-9C17-40B8-9806-B86426E53A6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93201" y="3817819"/>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46661-81DF-455B-8A33-75822EF4C7CD}"/>
              </a:ext>
            </a:extLst>
          </p:cNvPr>
          <p:cNvGrpSpPr/>
          <p:nvPr/>
        </p:nvGrpSpPr>
        <p:grpSpPr>
          <a:xfrm>
            <a:off x="9436370" y="3745950"/>
            <a:ext cx="2473718" cy="529292"/>
            <a:chOff x="9330354" y="3745950"/>
            <a:chExt cx="2473718" cy="529292"/>
          </a:xfrm>
        </p:grpSpPr>
        <p:sp>
          <p:nvSpPr>
            <p:cNvPr id="79" name="Rectangle 78">
              <a:extLst>
                <a:ext uri="{FF2B5EF4-FFF2-40B4-BE49-F238E27FC236}">
                  <a16:creationId xmlns:a16="http://schemas.microsoft.com/office/drawing/2014/main" id="{3CA54B61-0868-4140-8B16-2DA95CA487AA}"/>
                </a:ext>
              </a:extLst>
            </p:cNvPr>
            <p:cNvSpPr/>
            <p:nvPr/>
          </p:nvSpPr>
          <p:spPr>
            <a:xfrm>
              <a:off x="9330354" y="3745950"/>
              <a:ext cx="2473718" cy="529292"/>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Pre-Prod + Inherited Policy</a:t>
              </a:r>
            </a:p>
          </p:txBody>
        </p:sp>
        <p:pic>
          <p:nvPicPr>
            <p:cNvPr id="93" name="Picture 6" descr="Shield premium icon">
              <a:extLst>
                <a:ext uri="{FF2B5EF4-FFF2-40B4-BE49-F238E27FC236}">
                  <a16:creationId xmlns:a16="http://schemas.microsoft.com/office/drawing/2014/main" id="{0E092DA9-A18F-42C2-A1A3-2B6C707A50A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330354" y="3825038"/>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Left Bracket 93">
            <a:extLst>
              <a:ext uri="{FF2B5EF4-FFF2-40B4-BE49-F238E27FC236}">
                <a16:creationId xmlns:a16="http://schemas.microsoft.com/office/drawing/2014/main" id="{6D802630-CB4B-4C65-B070-57A1436B718A}"/>
              </a:ext>
            </a:extLst>
          </p:cNvPr>
          <p:cNvSpPr/>
          <p:nvPr/>
        </p:nvSpPr>
        <p:spPr>
          <a:xfrm rot="5400000">
            <a:off x="8433117" y="2535217"/>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 Placeholder 3">
            <a:extLst>
              <a:ext uri="{FF2B5EF4-FFF2-40B4-BE49-F238E27FC236}">
                <a16:creationId xmlns:a16="http://schemas.microsoft.com/office/drawing/2014/main" id="{824E8B91-5564-4352-A507-AF180C22F92E}"/>
              </a:ext>
            </a:extLst>
          </p:cNvPr>
          <p:cNvSpPr txBox="1">
            <a:spLocks/>
          </p:cNvSpPr>
          <p:nvPr/>
        </p:nvSpPr>
        <p:spPr>
          <a:xfrm>
            <a:off x="7434688" y="4374019"/>
            <a:ext cx="3244558"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Pre-prod Env Management Group</a:t>
            </a:r>
          </a:p>
        </p:txBody>
      </p:sp>
      <p:cxnSp>
        <p:nvCxnSpPr>
          <p:cNvPr id="16" name="Straight Connector 15">
            <a:extLst>
              <a:ext uri="{FF2B5EF4-FFF2-40B4-BE49-F238E27FC236}">
                <a16:creationId xmlns:a16="http://schemas.microsoft.com/office/drawing/2014/main" id="{E27F20A5-1B2A-4453-B2B7-9C5BB342A516}"/>
              </a:ext>
            </a:extLst>
          </p:cNvPr>
          <p:cNvCxnSpPr>
            <a:stCxn id="81" idx="6"/>
            <a:endCxn id="92" idx="1"/>
          </p:cNvCxnSpPr>
          <p:nvPr/>
        </p:nvCxnSpPr>
        <p:spPr>
          <a:xfrm flipV="1">
            <a:off x="4061664" y="4000699"/>
            <a:ext cx="337553" cy="33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6FA77B3-32D7-4E88-9430-9FC66B7837A1}"/>
              </a:ext>
            </a:extLst>
          </p:cNvPr>
          <p:cNvCxnSpPr>
            <a:cxnSpLocks/>
            <a:stCxn id="84" idx="6"/>
            <a:endCxn id="93" idx="1"/>
          </p:cNvCxnSpPr>
          <p:nvPr/>
        </p:nvCxnSpPr>
        <p:spPr>
          <a:xfrm>
            <a:off x="9076531" y="4004023"/>
            <a:ext cx="359839" cy="38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CB77BAE-D4AF-4CF0-A0BB-8E0E87D67BBC}"/>
              </a:ext>
            </a:extLst>
          </p:cNvPr>
          <p:cNvCxnSpPr>
            <a:cxnSpLocks/>
            <a:stCxn id="36" idx="6"/>
            <a:endCxn id="1030" idx="1"/>
          </p:cNvCxnSpPr>
          <p:nvPr/>
        </p:nvCxnSpPr>
        <p:spPr>
          <a:xfrm>
            <a:off x="6712247" y="2159027"/>
            <a:ext cx="520526" cy="28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55D520A0-9E0E-41FD-B05D-500F0A8B9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4006" y="5154132"/>
            <a:ext cx="487520" cy="487520"/>
          </a:xfrm>
          <a:prstGeom prst="rect">
            <a:avLst/>
          </a:prstGeom>
        </p:spPr>
      </p:pic>
      <p:pic>
        <p:nvPicPr>
          <p:cNvPr id="99" name="Graphic 98">
            <a:extLst>
              <a:ext uri="{FF2B5EF4-FFF2-40B4-BE49-F238E27FC236}">
                <a16:creationId xmlns:a16="http://schemas.microsoft.com/office/drawing/2014/main" id="{9DD14D30-95C1-4B0D-9B7A-7B6FD251A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4752" y="5148886"/>
            <a:ext cx="487520" cy="487520"/>
          </a:xfrm>
          <a:prstGeom prst="rect">
            <a:avLst/>
          </a:prstGeom>
        </p:spPr>
      </p:pic>
      <p:sp>
        <p:nvSpPr>
          <p:cNvPr id="100" name="Flowchart: Alternate Process 9">
            <a:extLst>
              <a:ext uri="{FF2B5EF4-FFF2-40B4-BE49-F238E27FC236}">
                <a16:creationId xmlns:a16="http://schemas.microsoft.com/office/drawing/2014/main" id="{51277BD5-5695-4278-AAA6-BA0584DF15C2}"/>
              </a:ext>
            </a:extLst>
          </p:cNvPr>
          <p:cNvSpPr/>
          <p:nvPr/>
        </p:nvSpPr>
        <p:spPr>
          <a:xfrm>
            <a:off x="6797724" y="543663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1" name="Graphic 100">
            <a:extLst>
              <a:ext uri="{FF2B5EF4-FFF2-40B4-BE49-F238E27FC236}">
                <a16:creationId xmlns:a16="http://schemas.microsoft.com/office/drawing/2014/main" id="{3DA10172-33B9-4256-AA73-4FBF21C5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1135" y="5146566"/>
            <a:ext cx="487520" cy="487520"/>
          </a:xfrm>
          <a:prstGeom prst="rect">
            <a:avLst/>
          </a:prstGeom>
        </p:spPr>
      </p:pic>
      <p:sp>
        <p:nvSpPr>
          <p:cNvPr id="102" name="Flowchart: Alternate Process 9">
            <a:extLst>
              <a:ext uri="{FF2B5EF4-FFF2-40B4-BE49-F238E27FC236}">
                <a16:creationId xmlns:a16="http://schemas.microsoft.com/office/drawing/2014/main" id="{065EEDF8-B539-4FA4-9490-625A6B1F0779}"/>
              </a:ext>
            </a:extLst>
          </p:cNvPr>
          <p:cNvSpPr/>
          <p:nvPr/>
        </p:nvSpPr>
        <p:spPr>
          <a:xfrm>
            <a:off x="8413989"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103" name="Flowchart: Alternate Process 9">
            <a:extLst>
              <a:ext uri="{FF2B5EF4-FFF2-40B4-BE49-F238E27FC236}">
                <a16:creationId xmlns:a16="http://schemas.microsoft.com/office/drawing/2014/main" id="{D6540D50-3D6F-47E6-A1F3-EB32F98BA6B8}"/>
              </a:ext>
            </a:extLst>
          </p:cNvPr>
          <p:cNvSpPr/>
          <p:nvPr/>
        </p:nvSpPr>
        <p:spPr>
          <a:xfrm>
            <a:off x="10024860"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4" name="Graphic 103">
            <a:extLst>
              <a:ext uri="{FF2B5EF4-FFF2-40B4-BE49-F238E27FC236}">
                <a16:creationId xmlns:a16="http://schemas.microsoft.com/office/drawing/2014/main" id="{BBCFCC55-A447-4042-80BE-5F1CD26B7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3889" y="5151812"/>
            <a:ext cx="487520" cy="487520"/>
          </a:xfrm>
          <a:prstGeom prst="rect">
            <a:avLst/>
          </a:prstGeom>
        </p:spPr>
      </p:pic>
      <p:pic>
        <p:nvPicPr>
          <p:cNvPr id="105" name="Graphic 104">
            <a:extLst>
              <a:ext uri="{FF2B5EF4-FFF2-40B4-BE49-F238E27FC236}">
                <a16:creationId xmlns:a16="http://schemas.microsoft.com/office/drawing/2014/main" id="{5033FA18-1A58-4F29-A902-A14A409C7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4635" y="5146566"/>
            <a:ext cx="487520" cy="487520"/>
          </a:xfrm>
          <a:prstGeom prst="rect">
            <a:avLst/>
          </a:prstGeom>
        </p:spPr>
      </p:pic>
      <p:sp>
        <p:nvSpPr>
          <p:cNvPr id="42" name="Rectangle 41">
            <a:extLst>
              <a:ext uri="{FF2B5EF4-FFF2-40B4-BE49-F238E27FC236}">
                <a16:creationId xmlns:a16="http://schemas.microsoft.com/office/drawing/2014/main" id="{A8875C95-AF02-4870-95DF-93A6BE93B01C}"/>
              </a:ext>
            </a:extLst>
          </p:cNvPr>
          <p:cNvSpPr/>
          <p:nvPr/>
        </p:nvSpPr>
        <p:spPr>
          <a:xfrm>
            <a:off x="355419" y="1466707"/>
            <a:ext cx="497365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Environment modeling + org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Guardrails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Customization of infra/ guardrail</a:t>
            </a:r>
          </a:p>
        </p:txBody>
      </p:sp>
    </p:spTree>
    <p:extLst>
      <p:ext uri="{BB962C8B-B14F-4D97-AF65-F5344CB8AC3E}">
        <p14:creationId xmlns:p14="http://schemas.microsoft.com/office/powerpoint/2010/main" val="35932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par>
                          <p:cTn id="8" fill="hold">
                            <p:stCondLst>
                              <p:cond delay="250"/>
                            </p:stCondLst>
                            <p:childTnLst>
                              <p:par>
                                <p:cTn id="9" presetID="47"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5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Effect transition="in" filter="fade">
                                      <p:cBhvr>
                                        <p:cTn id="30" dur="250"/>
                                        <p:tgtEl>
                                          <p:spTgt spid="42">
                                            <p:txEl>
                                              <p:pRg st="0" end="0"/>
                                            </p:txEl>
                                          </p:spTgt>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250"/>
                                        <p:tgtEl>
                                          <p:spTgt spid="96"/>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250"/>
                                        <p:tgtEl>
                                          <p:spTgt spid="37"/>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250"/>
                                        <p:tgtEl>
                                          <p:spTgt spid="16"/>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250"/>
                                        <p:tgtEl>
                                          <p:spTgt spid="4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wipe(left)">
                                      <p:cBhvr>
                                        <p:cTn id="54" dur="250"/>
                                        <p:tgtEl>
                                          <p:spTgt spid="95"/>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xEl>
                                              <p:pRg st="1" end="1"/>
                                            </p:txEl>
                                          </p:spTgt>
                                        </p:tgtEl>
                                        <p:attrNameLst>
                                          <p:attrName>style.visibility</p:attrName>
                                        </p:attrNameLst>
                                      </p:cBhvr>
                                      <p:to>
                                        <p:strVal val="visible"/>
                                      </p:to>
                                    </p:set>
                                    <p:animEffect transition="in" filter="fade">
                                      <p:cBhvr>
                                        <p:cTn id="57" dur="250"/>
                                        <p:tgtEl>
                                          <p:spTgt spid="42">
                                            <p:txEl>
                                              <p:pRg st="1" end="1"/>
                                            </p:txEl>
                                          </p:spTgt>
                                        </p:tgtEl>
                                      </p:cBhvr>
                                    </p:animEffect>
                                  </p:childTnLst>
                                </p:cTn>
                              </p:par>
                            </p:childTnLst>
                          </p:cTn>
                        </p:par>
                        <p:par>
                          <p:cTn id="58" fill="hold">
                            <p:stCondLst>
                              <p:cond delay="2750"/>
                            </p:stCondLst>
                            <p:childTnLst>
                              <p:par>
                                <p:cTn id="59" presetID="2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250"/>
                                        <p:tgtEl>
                                          <p:spTgt spid="4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up)">
                                      <p:cBhvr>
                                        <p:cTn id="64" dur="250"/>
                                        <p:tgtEl>
                                          <p:spTgt spid="94"/>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25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fade">
                                      <p:cBhvr>
                                        <p:cTn id="71" dur="250"/>
                                        <p:tgtEl>
                                          <p:spTgt spid="10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25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250"/>
                                        <p:tgtEl>
                                          <p:spTgt spid="100"/>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03"/>
                                        </p:tgtEl>
                                        <p:attrNameLst>
                                          <p:attrName>style.visibility</p:attrName>
                                        </p:attrNameLst>
                                      </p:cBhvr>
                                      <p:to>
                                        <p:strVal val="visible"/>
                                      </p:to>
                                    </p:set>
                                  </p:childTnLst>
                                </p:cTn>
                              </p:par>
                              <p:par>
                                <p:cTn id="94" presetID="10" presetClass="entr" presetSubtype="0" fill="hold" nodeType="withEffect">
                                  <p:stCondLst>
                                    <p:cond delay="0"/>
                                  </p:stCondLst>
                                  <p:childTnLst>
                                    <p:set>
                                      <p:cBhvr>
                                        <p:cTn id="95" dur="1" fill="hold">
                                          <p:stCondLst>
                                            <p:cond delay="0"/>
                                          </p:stCondLst>
                                        </p:cTn>
                                        <p:tgtEl>
                                          <p:spTgt spid="42">
                                            <p:txEl>
                                              <p:pRg st="2" end="2"/>
                                            </p:txEl>
                                          </p:spTgt>
                                        </p:tgtEl>
                                        <p:attrNameLst>
                                          <p:attrName>style.visibility</p:attrName>
                                        </p:attrNameLst>
                                      </p:cBhvr>
                                      <p:to>
                                        <p:strVal val="visible"/>
                                      </p:to>
                                    </p:set>
                                    <p:animEffect transition="in" filter="fade">
                                      <p:cBhvr>
                                        <p:cTn id="96" dur="250"/>
                                        <p:tgtEl>
                                          <p:spTgt spid="42">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2">
                                            <p:txEl>
                                              <p:pRg st="3" end="3"/>
                                            </p:txEl>
                                          </p:spTgt>
                                        </p:tgtEl>
                                        <p:attrNameLst>
                                          <p:attrName>style.visibility</p:attrName>
                                        </p:attrNameLst>
                                      </p:cBhvr>
                                      <p:to>
                                        <p:strVal val="visible"/>
                                      </p:to>
                                    </p:set>
                                    <p:animEffect transition="in" filter="fade">
                                      <p:cBhvr>
                                        <p:cTn id="101" dur="250"/>
                                        <p:tgtEl>
                                          <p:spTgt spid="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P spid="46" grpId="0" animBg="1"/>
      <p:bldP spid="47" grpId="0" animBg="1"/>
      <p:bldP spid="54" grpId="0" animBg="1"/>
      <p:bldP spid="73" grpId="0" animBg="1"/>
      <p:bldP spid="94" grpId="0" animBg="1"/>
      <p:bldP spid="53" grpId="0" animBg="1"/>
      <p:bldP spid="100" grpId="0" animBg="1"/>
      <p:bldP spid="102" grpId="0" animBg="1"/>
      <p:bldP spid="10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3" name="Content Placeholder 2">
            <a:extLst>
              <a:ext uri="{FF2B5EF4-FFF2-40B4-BE49-F238E27FC236}">
                <a16:creationId xmlns:a16="http://schemas.microsoft.com/office/drawing/2014/main" id="{7EF1BB39-B5EB-4CC5-BACC-433EC3639A65}"/>
              </a:ext>
            </a:extLst>
          </p:cNvPr>
          <p:cNvSpPr>
            <a:spLocks noGrp="1"/>
          </p:cNvSpPr>
          <p:nvPr>
            <p:ph idx="1"/>
          </p:nvPr>
        </p:nvSpPr>
        <p:spPr/>
        <p:txBody>
          <a:bodyPr/>
          <a:lstStyle/>
          <a:p>
            <a:endParaRPr lang="sv-SE"/>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3"/>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idx="1"/>
          </p:nvPr>
        </p:nvSpPr>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Management group,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a:ln>
            <a:solidFill>
              <a:schemeClr val="tx1"/>
            </a:solidFill>
          </a:ln>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17</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 </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RBAC &amp; locks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1579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73FE1-A5AC-4F1E-A59D-D34649209421}"/>
              </a:ext>
            </a:extLst>
          </p:cNvPr>
          <p:cNvSpPr>
            <a:spLocks noGrp="1"/>
          </p:cNvSpPr>
          <p:nvPr>
            <p:ph type="title"/>
          </p:nvPr>
        </p:nvSpPr>
        <p:spPr/>
        <p:txBody>
          <a:bodyPr/>
          <a:lstStyle/>
          <a:p>
            <a:r>
              <a:rPr lang="en-US" dirty="0"/>
              <a:t>Azure Policy</a:t>
            </a:r>
            <a:endParaRPr lang="sv-SE" dirty="0"/>
          </a:p>
        </p:txBody>
      </p:sp>
      <p:sp>
        <p:nvSpPr>
          <p:cNvPr id="5" name="Text Placeholder 4">
            <a:extLst>
              <a:ext uri="{FF2B5EF4-FFF2-40B4-BE49-F238E27FC236}">
                <a16:creationId xmlns:a16="http://schemas.microsoft.com/office/drawing/2014/main" id="{FAC0DDBB-B373-44A7-84DA-644C0EB1A4B0}"/>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603716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fontScale="92500" lnSpcReduction="20000"/>
          </a:bodyPr>
          <a:lstStyle/>
          <a:p>
            <a:pPr marL="457200" indent="-457200">
              <a:buFont typeface="Wingdings" panose="05000000000000000000" pitchFamily="2" charset="2"/>
              <a:buChar char="Ø"/>
            </a:pPr>
            <a:r>
              <a:rPr lang="en-US" sz="3200" dirty="0"/>
              <a:t>Kickoff &amp; Introductions</a:t>
            </a:r>
          </a:p>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 / Resource Locks</a:t>
            </a:r>
          </a:p>
          <a:p>
            <a:pPr marL="457200" indent="-457200">
              <a:buFont typeface="Wingdings" panose="05000000000000000000" pitchFamily="2" charset="2"/>
              <a:buChar char="Ø"/>
            </a:pPr>
            <a:r>
              <a:rPr lang="en-US" sz="3200" dirty="0"/>
              <a:t>Azure Policy /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pPr marL="457200" indent="-457200">
              <a:buFont typeface="Wingdings" panose="05000000000000000000" pitchFamily="2" charset="2"/>
              <a:buChar char="Ø"/>
            </a:pPr>
            <a:r>
              <a:rPr lang="en-US" sz="3200" dirty="0"/>
              <a:t>Closing</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1966-604F-4557-91E5-098685A90A14}"/>
              </a:ext>
            </a:extLst>
          </p:cNvPr>
          <p:cNvSpPr>
            <a:spLocks noGrp="1"/>
          </p:cNvSpPr>
          <p:nvPr>
            <p:ph type="title"/>
          </p:nvPr>
        </p:nvSpPr>
        <p:spPr/>
        <p:txBody>
          <a:bodyPr/>
          <a:lstStyle/>
          <a:p>
            <a:r>
              <a:rPr lang="en-US" dirty="0"/>
              <a:t>Example policies</a:t>
            </a:r>
            <a:endParaRPr lang="sv-SE" dirty="0"/>
          </a:p>
        </p:txBody>
      </p:sp>
      <p:sp>
        <p:nvSpPr>
          <p:cNvPr id="3" name="Content Placeholder 2">
            <a:extLst>
              <a:ext uri="{FF2B5EF4-FFF2-40B4-BE49-F238E27FC236}">
                <a16:creationId xmlns:a16="http://schemas.microsoft.com/office/drawing/2014/main" id="{EA9B76D0-69B0-46B7-BD13-69A24CC941B7}"/>
              </a:ext>
            </a:extLst>
          </p:cNvPr>
          <p:cNvSpPr>
            <a:spLocks noGrp="1"/>
          </p:cNvSpPr>
          <p:nvPr>
            <p:ph idx="1"/>
          </p:nvPr>
        </p:nvSpPr>
        <p:spPr/>
        <p:txBody>
          <a:bodyPr/>
          <a:lstStyle/>
          <a:p>
            <a:pPr fontAlgn="ctr"/>
            <a:r>
              <a:rPr lang="en-US" dirty="0"/>
              <a:t>Blob storage encryption should be enabled</a:t>
            </a:r>
          </a:p>
          <a:p>
            <a:pPr fontAlgn="ctr"/>
            <a:r>
              <a:rPr lang="en-US" dirty="0"/>
              <a:t>File storage encryption should be enabled</a:t>
            </a:r>
          </a:p>
          <a:p>
            <a:pPr fontAlgn="ctr"/>
            <a:r>
              <a:rPr lang="en-US" dirty="0"/>
              <a:t>SQL TDE should be enabled</a:t>
            </a:r>
          </a:p>
          <a:p>
            <a:pPr fontAlgn="ctr"/>
            <a:r>
              <a:rPr lang="en-US" dirty="0"/>
              <a:t>SQL threat detection should be enabled</a:t>
            </a:r>
          </a:p>
          <a:p>
            <a:pPr fontAlgn="ctr"/>
            <a:r>
              <a:rPr lang="en-US" dirty="0"/>
              <a:t>VM should have antimalware extension enabled</a:t>
            </a:r>
          </a:p>
          <a:p>
            <a:pPr fontAlgn="ctr"/>
            <a:r>
              <a:rPr lang="en-US" dirty="0"/>
              <a:t>VM should use managed disks</a:t>
            </a:r>
          </a:p>
          <a:p>
            <a:pPr fontAlgn="ctr"/>
            <a:r>
              <a:rPr lang="en-US" dirty="0"/>
              <a:t>Storage accounts should not be open to public network</a:t>
            </a:r>
          </a:p>
          <a:p>
            <a:endParaRPr lang="sv-SE" dirty="0"/>
          </a:p>
        </p:txBody>
      </p:sp>
    </p:spTree>
    <p:extLst>
      <p:ext uri="{BB962C8B-B14F-4D97-AF65-F5344CB8AC3E}">
        <p14:creationId xmlns:p14="http://schemas.microsoft.com/office/powerpoint/2010/main" val="2587744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Logistics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Exits</a:t>
            </a:r>
          </a:p>
          <a:p>
            <a:pPr marL="457200" indent="-457200">
              <a:buFont typeface="Wingdings" panose="05000000000000000000" pitchFamily="2" charset="2"/>
              <a:buChar char="Ø"/>
            </a:pPr>
            <a:r>
              <a:rPr lang="en-US" sz="3200" dirty="0"/>
              <a:t>Restrooms</a:t>
            </a:r>
          </a:p>
          <a:p>
            <a:pPr marL="457200" indent="-457200">
              <a:buFont typeface="Wingdings" panose="05000000000000000000" pitchFamily="2" charset="2"/>
              <a:buChar char="Ø"/>
            </a:pPr>
            <a:r>
              <a:rPr lang="en-US" sz="3200" dirty="0"/>
              <a:t>Coffee and drinks</a:t>
            </a:r>
          </a:p>
          <a:p>
            <a:pPr marL="457200" indent="-457200">
              <a:buFont typeface="Wingdings" panose="05000000000000000000" pitchFamily="2" charset="2"/>
              <a:buChar char="Ø"/>
            </a:pPr>
            <a:r>
              <a:rPr lang="en-US" sz="3200" dirty="0"/>
              <a:t>Lunch</a:t>
            </a:r>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3</a:t>
            </a:fld>
            <a:endParaRPr lang="en-US" sz="1765" dirty="0">
              <a:latin typeface="Segoe UI"/>
            </a:endParaRPr>
          </a:p>
        </p:txBody>
      </p:sp>
    </p:spTree>
    <p:extLst>
      <p:ext uri="{BB962C8B-B14F-4D97-AF65-F5344CB8AC3E}">
        <p14:creationId xmlns:p14="http://schemas.microsoft.com/office/powerpoint/2010/main" val="182388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Policy</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107904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16F44-CF83-48B6-BC1E-79F3EBE31B0E}"/>
              </a:ext>
            </a:extLst>
          </p:cNvPr>
          <p:cNvSpPr>
            <a:spLocks noGrp="1"/>
          </p:cNvSpPr>
          <p:nvPr>
            <p:ph type="title"/>
          </p:nvPr>
        </p:nvSpPr>
        <p:spPr/>
        <p:txBody>
          <a:bodyPr/>
          <a:lstStyle/>
          <a:p>
            <a:r>
              <a:rPr lang="en-US" dirty="0"/>
              <a:t>Azure Blueprints</a:t>
            </a:r>
            <a:endParaRPr lang="sv-SE" dirty="0"/>
          </a:p>
        </p:txBody>
      </p:sp>
      <p:sp>
        <p:nvSpPr>
          <p:cNvPr id="4" name="Text Placeholder 3">
            <a:extLst>
              <a:ext uri="{FF2B5EF4-FFF2-40B4-BE49-F238E27FC236}">
                <a16:creationId xmlns:a16="http://schemas.microsoft.com/office/drawing/2014/main" id="{16F07C93-4C93-4509-9329-A376313CB6C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11687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90C226"/>
                </a:solidFill>
              </a:rPr>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p:txBody>
          <a:bodyPr/>
          <a:lstStyle/>
          <a:p>
            <a:r>
              <a:rPr lang="en-US" sz="4400" dirty="0"/>
              <a:t>How it works</a:t>
            </a:r>
          </a:p>
        </p:txBody>
      </p:sp>
      <p:sp>
        <p:nvSpPr>
          <p:cNvPr id="2" name="Content Placeholder 1">
            <a:extLst>
              <a:ext uri="{FF2B5EF4-FFF2-40B4-BE49-F238E27FC236}">
                <a16:creationId xmlns:a16="http://schemas.microsoft.com/office/drawing/2014/main" id="{179A9BB6-8451-4449-9EAA-B382F6DBEDBA}"/>
              </a:ext>
            </a:extLst>
          </p:cNvPr>
          <p:cNvSpPr>
            <a:spLocks noGrp="1"/>
          </p:cNvSpPr>
          <p:nvPr>
            <p:ph idx="1"/>
          </p:nvPr>
        </p:nvSpPr>
        <p:spPr/>
        <p:txBody>
          <a:bodyPr/>
          <a:lstStyle/>
          <a:p>
            <a:endParaRPr lang="sv-SE"/>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Blueprints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3881830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D33E75-F282-4CD5-877B-FB17EE84AE43}"/>
              </a:ext>
            </a:extLst>
          </p:cNvPr>
          <p:cNvSpPr>
            <a:spLocks noGrp="1"/>
          </p:cNvSpPr>
          <p:nvPr>
            <p:ph type="title"/>
          </p:nvPr>
        </p:nvSpPr>
        <p:spPr/>
        <p:txBody>
          <a:bodyPr/>
          <a:lstStyle/>
          <a:p>
            <a:r>
              <a:rPr lang="en-US" dirty="0"/>
              <a:t>Azure cost management</a:t>
            </a:r>
            <a:endParaRPr lang="sv-SE" dirty="0"/>
          </a:p>
        </p:txBody>
      </p:sp>
      <p:sp>
        <p:nvSpPr>
          <p:cNvPr id="5" name="Text Placeholder 4">
            <a:extLst>
              <a:ext uri="{FF2B5EF4-FFF2-40B4-BE49-F238E27FC236}">
                <a16:creationId xmlns:a16="http://schemas.microsoft.com/office/drawing/2014/main" id="{1EF39C60-4779-48D6-9DAA-859C7E680CA9}"/>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499529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1.48148E-6 L -3.75E-6 -0.03033 " pathEditMode="relative" rAng="0" ptsTypes="AA">
                                      <p:cBhvr>
                                        <p:cTn id="9"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Introductions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Name</a:t>
            </a:r>
          </a:p>
          <a:p>
            <a:pPr marL="457200" indent="-457200">
              <a:buFont typeface="Wingdings" panose="05000000000000000000" pitchFamily="2" charset="2"/>
              <a:buChar char="Ø"/>
            </a:pPr>
            <a:r>
              <a:rPr lang="en-US" sz="3200" dirty="0"/>
              <a:t>Role</a:t>
            </a:r>
          </a:p>
          <a:p>
            <a:pPr marL="457200" indent="-457200">
              <a:buFont typeface="Wingdings" panose="05000000000000000000" pitchFamily="2" charset="2"/>
              <a:buChar char="Ø"/>
            </a:pPr>
            <a:r>
              <a:rPr lang="en-US" sz="3200" dirty="0"/>
              <a:t>Cloud experience</a:t>
            </a:r>
          </a:p>
          <a:p>
            <a:pPr marL="457200" indent="-457200">
              <a:buFont typeface="Wingdings" panose="05000000000000000000" pitchFamily="2" charset="2"/>
              <a:buChar char="Ø"/>
            </a:pPr>
            <a:r>
              <a:rPr lang="en-US" sz="3200" dirty="0"/>
              <a:t>Outcomes</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4</a:t>
            </a:fld>
            <a:endParaRPr lang="en-US" sz="1765" dirty="0">
              <a:latin typeface="Segoe UI"/>
            </a:endParaRPr>
          </a:p>
        </p:txBody>
      </p:sp>
    </p:spTree>
    <p:extLst>
      <p:ext uri="{BB962C8B-B14F-4D97-AF65-F5344CB8AC3E}">
        <p14:creationId xmlns:p14="http://schemas.microsoft.com/office/powerpoint/2010/main" val="225533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22219" y="3235591"/>
            <a:ext cx="3828840" cy="1354217"/>
            <a:chOff x="562027" y="2596397"/>
            <a:chExt cx="3828840" cy="1354217"/>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1" name="Rectangle 10">
              <a:extLst>
                <a:ext uri="{FF2B5EF4-FFF2-40B4-BE49-F238E27FC236}">
                  <a16:creationId xmlns:a16="http://schemas.microsoft.com/office/drawing/2014/main" id="{8D4126EE-F7B4-48AA-8F50-1A67F1F2BD69}"/>
                </a:ext>
              </a:extLst>
            </p:cNvPr>
            <p:cNvSpPr/>
            <p:nvPr/>
          </p:nvSpPr>
          <p:spPr>
            <a:xfrm>
              <a:off x="562027" y="2596397"/>
              <a:ext cx="3828840" cy="1354217"/>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dirty="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54167E-6 -3.7037E-7 L -3.54167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cost management</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815655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resource graph</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0853025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dirty="0">
                <a:solidFill>
                  <a:srgbClr val="90C226"/>
                </a:solidFill>
              </a:rPr>
              <a:t>Traditional Approach to Control</a:t>
            </a:r>
          </a:p>
        </p:txBody>
      </p:sp>
      <p:sp>
        <p:nvSpPr>
          <p:cNvPr id="29" name="Rectangle: Rounded Corners 28">
            <a:extLst>
              <a:ext uri="{FF2B5EF4-FFF2-40B4-BE49-F238E27FC236}">
                <a16:creationId xmlns:a16="http://schemas.microsoft.com/office/drawing/2014/main" id="{CA7E53A9-AAE8-4408-90BE-658D144329AF}"/>
              </a:ext>
            </a:extLst>
          </p:cNvPr>
          <p:cNvSpPr/>
          <p:nvPr/>
        </p:nvSpPr>
        <p:spPr bwMode="auto">
          <a:xfrm>
            <a:off x="3519487" y="3207729"/>
            <a:ext cx="6396299"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31" name="Text Placeholder 2">
            <a:extLst>
              <a:ext uri="{FF2B5EF4-FFF2-40B4-BE49-F238E27FC236}">
                <a16:creationId xmlns:a16="http://schemas.microsoft.com/office/drawing/2014/main" id="{0C58EAA6-527F-4B49-B5F7-867BCE434832}"/>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Block Dev/Ops from directly accessing the cloud (portal/</a:t>
            </a:r>
            <a:r>
              <a:rPr kumimoji="0" lang="en-US" sz="2000" b="0" i="0" u="none" strike="noStrike" kern="1200" cap="none" spc="0" normalizeH="0" baseline="0" noProof="0" err="1">
                <a:ln>
                  <a:noFill/>
                </a:ln>
                <a:solidFill>
                  <a:srgbClr val="0078D4"/>
                </a:solidFill>
                <a:effectLst/>
                <a:uLnTx/>
                <a:uFillTx/>
                <a:latin typeface="Segoe UI"/>
                <a:ea typeface="+mn-ea"/>
                <a:cs typeface="Segoe UI Semilight" panose="020B0402040204020203" pitchFamily="34" charset="0"/>
              </a:rPr>
              <a:t>api</a:t>
            </a: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/cli) to attain control</a:t>
            </a:r>
          </a:p>
        </p:txBody>
      </p:sp>
      <p:sp>
        <p:nvSpPr>
          <p:cNvPr id="32" name="Rectangle 31">
            <a:extLst>
              <a:ext uri="{FF2B5EF4-FFF2-40B4-BE49-F238E27FC236}">
                <a16:creationId xmlns:a16="http://schemas.microsoft.com/office/drawing/2014/main" id="{710318D8-7B3D-4561-8D84-104DF2ED70B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33" name="Straight Connector 32">
            <a:extLst>
              <a:ext uri="{FF2B5EF4-FFF2-40B4-BE49-F238E27FC236}">
                <a16:creationId xmlns:a16="http://schemas.microsoft.com/office/drawing/2014/main" id="{6E3F911B-6F3D-4D28-8C88-0C4BCA7A4EAE}"/>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34" name="people_4">
            <a:extLst>
              <a:ext uri="{FF2B5EF4-FFF2-40B4-BE49-F238E27FC236}">
                <a16:creationId xmlns:a16="http://schemas.microsoft.com/office/drawing/2014/main" id="{D104438F-8697-4BF4-924A-6907088CDF7E}"/>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3D936F3F-1B66-421C-B3FE-C374BEEC4A46}"/>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38" name="people_4">
            <a:extLst>
              <a:ext uri="{FF2B5EF4-FFF2-40B4-BE49-F238E27FC236}">
                <a16:creationId xmlns:a16="http://schemas.microsoft.com/office/drawing/2014/main" id="{FF0370C9-C298-4313-9C41-552ECD91AF7A}"/>
              </a:ext>
            </a:extLst>
          </p:cNvPr>
          <p:cNvSpPr>
            <a:spLocks noChangeAspect="1" noEditPoints="1"/>
          </p:cNvSpPr>
          <p:nvPr/>
        </p:nvSpPr>
        <p:spPr bwMode="auto">
          <a:xfrm>
            <a:off x="1440157" y="4118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877FF74F-F554-4585-9306-34F0EB763163}"/>
              </a:ext>
            </a:extLst>
          </p:cNvPr>
          <p:cNvCxnSpPr>
            <a:cxnSpLocks/>
          </p:cNvCxnSpPr>
          <p:nvPr/>
        </p:nvCxnSpPr>
        <p:spPr>
          <a:xfrm>
            <a:off x="5695950" y="3845124"/>
            <a:ext cx="990600" cy="0"/>
          </a:xfrm>
          <a:prstGeom prst="line">
            <a:avLst/>
          </a:prstGeom>
          <a:noFill/>
          <a:ln w="25400" cap="rnd" cmpd="sng" algn="ctr">
            <a:solidFill>
              <a:srgbClr val="E6E6E6">
                <a:lumMod val="75000"/>
              </a:srgbClr>
            </a:solidFill>
            <a:prstDash val="sysDash"/>
            <a:headEnd type="none"/>
            <a:tailEnd type="arrow" w="lg" len="med"/>
          </a:ln>
          <a:effectLst/>
        </p:spPr>
      </p:cxnSp>
      <p:grpSp>
        <p:nvGrpSpPr>
          <p:cNvPr id="43" name="Group 42">
            <a:extLst>
              <a:ext uri="{FF2B5EF4-FFF2-40B4-BE49-F238E27FC236}">
                <a16:creationId xmlns:a16="http://schemas.microsoft.com/office/drawing/2014/main" id="{FF58D8B5-B80A-45F6-885E-5118642068B5}"/>
              </a:ext>
            </a:extLst>
          </p:cNvPr>
          <p:cNvGrpSpPr/>
          <p:nvPr/>
        </p:nvGrpSpPr>
        <p:grpSpPr>
          <a:xfrm>
            <a:off x="5511310" y="2906651"/>
            <a:ext cx="184640" cy="1780024"/>
            <a:chOff x="2124673" y="2295425"/>
            <a:chExt cx="164160" cy="1599158"/>
          </a:xfrm>
          <a:solidFill>
            <a:srgbClr val="BAD80A"/>
          </a:solidFill>
        </p:grpSpPr>
        <p:sp>
          <p:nvSpPr>
            <p:cNvPr id="44" name="Right Triangle 43">
              <a:extLst>
                <a:ext uri="{FF2B5EF4-FFF2-40B4-BE49-F238E27FC236}">
                  <a16:creationId xmlns:a16="http://schemas.microsoft.com/office/drawing/2014/main" id="{51DD0A4D-3CF8-437F-85F0-57A05F447003}"/>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ight Triangle 44">
              <a:extLst>
                <a:ext uri="{FF2B5EF4-FFF2-40B4-BE49-F238E27FC236}">
                  <a16:creationId xmlns:a16="http://schemas.microsoft.com/office/drawing/2014/main" id="{EE54BDF3-7637-4C19-9255-CF9B78B56351}"/>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D91F8086-9B47-4ED4-80FB-3F206355D248}"/>
              </a:ext>
            </a:extLst>
          </p:cNvPr>
          <p:cNvSpPr/>
          <p:nvPr/>
        </p:nvSpPr>
        <p:spPr bwMode="auto">
          <a:xfrm>
            <a:off x="3467793"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47" name="people_4">
            <a:extLst>
              <a:ext uri="{FF2B5EF4-FFF2-40B4-BE49-F238E27FC236}">
                <a16:creationId xmlns:a16="http://schemas.microsoft.com/office/drawing/2014/main" id="{C0565528-EC6E-433B-9F84-7209A5D7589C}"/>
              </a:ext>
            </a:extLst>
          </p:cNvPr>
          <p:cNvSpPr>
            <a:spLocks noChangeAspect="1" noEditPoints="1"/>
          </p:cNvSpPr>
          <p:nvPr/>
        </p:nvSpPr>
        <p:spPr bwMode="auto">
          <a:xfrm>
            <a:off x="4283154"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4D3F724C-0C37-4D27-9318-0F8D5FA17200}"/>
              </a:ext>
            </a:extLst>
          </p:cNvPr>
          <p:cNvSpPr/>
          <p:nvPr/>
        </p:nvSpPr>
        <p:spPr bwMode="auto">
          <a:xfrm>
            <a:off x="3434137" y="4085108"/>
            <a:ext cx="214146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 responsible for Cloud environment</a:t>
            </a:r>
          </a:p>
        </p:txBody>
      </p:sp>
      <p:sp>
        <p:nvSpPr>
          <p:cNvPr id="50" name="Freeform: Shape 49">
            <a:extLst>
              <a:ext uri="{FF2B5EF4-FFF2-40B4-BE49-F238E27FC236}">
                <a16:creationId xmlns:a16="http://schemas.microsoft.com/office/drawing/2014/main" id="{C1B1B974-7C7E-47C5-8295-838FA693567A}"/>
              </a:ext>
            </a:extLst>
          </p:cNvPr>
          <p:cNvSpPr/>
          <p:nvPr/>
        </p:nvSpPr>
        <p:spPr bwMode="auto">
          <a:xfrm rot="1901075">
            <a:off x="3675138"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rgbClr val="FF9900"/>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676B688-6D8B-49AD-8A13-DD6EDDDAECE5}"/>
              </a:ext>
            </a:extLst>
          </p:cNvPr>
          <p:cNvSpPr/>
          <p:nvPr/>
        </p:nvSpPr>
        <p:spPr bwMode="auto">
          <a:xfrm>
            <a:off x="7619122"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cloud">
            <a:extLst>
              <a:ext uri="{FF2B5EF4-FFF2-40B4-BE49-F238E27FC236}">
                <a16:creationId xmlns:a16="http://schemas.microsoft.com/office/drawing/2014/main" id="{E3949E19-99D8-41C8-A54D-DE8557D16EE9}"/>
              </a:ext>
            </a:extLst>
          </p:cNvPr>
          <p:cNvSpPr>
            <a:spLocks noChangeAspect="1"/>
          </p:cNvSpPr>
          <p:nvPr/>
        </p:nvSpPr>
        <p:spPr bwMode="auto">
          <a:xfrm flipH="1">
            <a:off x="832505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23" name="Graphic 22">
            <a:extLst>
              <a:ext uri="{FF2B5EF4-FFF2-40B4-BE49-F238E27FC236}">
                <a16:creationId xmlns:a16="http://schemas.microsoft.com/office/drawing/2014/main" id="{A929C4EE-D02D-44EF-A537-75420730D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286" y="3798281"/>
            <a:ext cx="418591" cy="418591"/>
          </a:xfrm>
          <a:prstGeom prst="rect">
            <a:avLst/>
          </a:prstGeom>
        </p:spPr>
      </p:pic>
      <p:pic>
        <p:nvPicPr>
          <p:cNvPr id="25" name="Graphic 24">
            <a:extLst>
              <a:ext uri="{FF2B5EF4-FFF2-40B4-BE49-F238E27FC236}">
                <a16:creationId xmlns:a16="http://schemas.microsoft.com/office/drawing/2014/main" id="{85ED3640-0866-4155-96D8-5FB5358D6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8970" y="3821466"/>
            <a:ext cx="418591" cy="418591"/>
          </a:xfrm>
          <a:prstGeom prst="rect">
            <a:avLst/>
          </a:prstGeom>
        </p:spPr>
      </p:pic>
      <p:pic>
        <p:nvPicPr>
          <p:cNvPr id="26" name="Graphic 25">
            <a:extLst>
              <a:ext uri="{FF2B5EF4-FFF2-40B4-BE49-F238E27FC236}">
                <a16:creationId xmlns:a16="http://schemas.microsoft.com/office/drawing/2014/main" id="{8CEB63FC-B8BC-4043-B651-180B2C4C41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7742" y="3882751"/>
            <a:ext cx="418592" cy="310861"/>
          </a:xfrm>
          <a:prstGeom prst="rect">
            <a:avLst/>
          </a:prstGeom>
        </p:spPr>
      </p:pic>
      <p:pic>
        <p:nvPicPr>
          <p:cNvPr id="27" name="Graphic 26">
            <a:extLst>
              <a:ext uri="{FF2B5EF4-FFF2-40B4-BE49-F238E27FC236}">
                <a16:creationId xmlns:a16="http://schemas.microsoft.com/office/drawing/2014/main" id="{82F09E40-5B69-459C-8876-5CE51C38D8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2602" y="3722081"/>
            <a:ext cx="435335" cy="485566"/>
          </a:xfrm>
          <a:prstGeom prst="rect">
            <a:avLst/>
          </a:prstGeom>
        </p:spPr>
      </p:pic>
      <p:pic>
        <p:nvPicPr>
          <p:cNvPr id="28" name="Graphic 27">
            <a:extLst>
              <a:ext uri="{FF2B5EF4-FFF2-40B4-BE49-F238E27FC236}">
                <a16:creationId xmlns:a16="http://schemas.microsoft.com/office/drawing/2014/main" id="{F738301D-56D1-489E-85DB-8508AAF50F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510" y="3821466"/>
            <a:ext cx="418591" cy="418591"/>
          </a:xfrm>
          <a:prstGeom prst="rect">
            <a:avLst/>
          </a:prstGeom>
        </p:spPr>
      </p:pic>
      <p:pic>
        <p:nvPicPr>
          <p:cNvPr id="30" name="Picture 6" descr="Related image">
            <a:extLst>
              <a:ext uri="{FF2B5EF4-FFF2-40B4-BE49-F238E27FC236}">
                <a16:creationId xmlns:a16="http://schemas.microsoft.com/office/drawing/2014/main" id="{74EF1181-8150-4103-BD0C-6A24A32768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8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0CAC21AE-754E-4D81-AD23-FCAE06F6CA5A}"/>
              </a:ext>
            </a:extLst>
          </p:cNvPr>
          <p:cNvSpPr>
            <a:spLocks noGrp="1"/>
          </p:cNvSpPr>
          <p:nvPr>
            <p:ph type="title"/>
          </p:nvPr>
        </p:nvSpPr>
        <p:spPr/>
        <p:txBody>
          <a:bodyPr/>
          <a:lstStyle/>
          <a:p>
            <a:r>
              <a:rPr lang="en-US" sz="2745" spc="-147" dirty="0">
                <a:solidFill>
                  <a:srgbClr val="90C226"/>
                </a:solidFill>
              </a:rPr>
              <a:t>Speed + Control</a:t>
            </a:r>
          </a:p>
        </p:txBody>
      </p:sp>
      <p:grpSp>
        <p:nvGrpSpPr>
          <p:cNvPr id="94" name="Group 93">
            <a:extLst>
              <a:ext uri="{FF2B5EF4-FFF2-40B4-BE49-F238E27FC236}">
                <a16:creationId xmlns:a16="http://schemas.microsoft.com/office/drawing/2014/main" id="{24B6F57F-74F7-457C-B03C-937BE69B47A2}"/>
              </a:ext>
            </a:extLst>
          </p:cNvPr>
          <p:cNvGrpSpPr/>
          <p:nvPr/>
        </p:nvGrpSpPr>
        <p:grpSpPr>
          <a:xfrm flipH="1">
            <a:off x="9839769" y="2906651"/>
            <a:ext cx="184640" cy="1780024"/>
            <a:chOff x="2124673" y="2295425"/>
            <a:chExt cx="164160" cy="1599158"/>
          </a:xfrm>
          <a:solidFill>
            <a:srgbClr val="BAD80A"/>
          </a:solidFill>
        </p:grpSpPr>
        <p:sp>
          <p:nvSpPr>
            <p:cNvPr id="97" name="Right Triangle 96">
              <a:extLst>
                <a:ext uri="{FF2B5EF4-FFF2-40B4-BE49-F238E27FC236}">
                  <a16:creationId xmlns:a16="http://schemas.microsoft.com/office/drawing/2014/main" id="{27431E36-48E1-49B0-AE0F-154227C4A28D}"/>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ight Triangle 106">
              <a:extLst>
                <a:ext uri="{FF2B5EF4-FFF2-40B4-BE49-F238E27FC236}">
                  <a16:creationId xmlns:a16="http://schemas.microsoft.com/office/drawing/2014/main" id="{3779E6FE-2433-47AD-AC3F-EA3D68AA45F4}"/>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 name="Rectangle: Rounded Corners 107">
            <a:extLst>
              <a:ext uri="{FF2B5EF4-FFF2-40B4-BE49-F238E27FC236}">
                <a16:creationId xmlns:a16="http://schemas.microsoft.com/office/drawing/2014/main" id="{7DFFE79B-72B2-4F54-A6F1-F877F0109E04}"/>
              </a:ext>
            </a:extLst>
          </p:cNvPr>
          <p:cNvSpPr/>
          <p:nvPr/>
        </p:nvSpPr>
        <p:spPr bwMode="auto">
          <a:xfrm>
            <a:off x="3519488" y="3207729"/>
            <a:ext cx="7648697"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99879ED6-CA6F-4D8E-AFDC-1BB0ED575ABC}"/>
              </a:ext>
            </a:extLst>
          </p:cNvPr>
          <p:cNvSpPr/>
          <p:nvPr/>
        </p:nvSpPr>
        <p:spPr bwMode="auto">
          <a:xfrm>
            <a:off x="10009236"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5" name="people_4">
            <a:extLst>
              <a:ext uri="{FF2B5EF4-FFF2-40B4-BE49-F238E27FC236}">
                <a16:creationId xmlns:a16="http://schemas.microsoft.com/office/drawing/2014/main" id="{15B04546-7341-4274-9339-FD0D7EE3F8A4}"/>
              </a:ext>
            </a:extLst>
          </p:cNvPr>
          <p:cNvSpPr>
            <a:spLocks noChangeAspect="1" noEditPoints="1"/>
          </p:cNvSpPr>
          <p:nvPr/>
        </p:nvSpPr>
        <p:spPr bwMode="auto">
          <a:xfrm>
            <a:off x="10824597" y="327311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1B0EAA97-F5B2-455B-BC81-A027A8CADDD2}"/>
              </a:ext>
            </a:extLst>
          </p:cNvPr>
          <p:cNvSpPr/>
          <p:nvPr/>
        </p:nvSpPr>
        <p:spPr bwMode="auto">
          <a:xfrm>
            <a:off x="9975580" y="4007295"/>
            <a:ext cx="214146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a:t>
            </a:r>
          </a:p>
        </p:txBody>
      </p:sp>
      <p:sp>
        <p:nvSpPr>
          <p:cNvPr id="117" name="hand">
            <a:extLst>
              <a:ext uri="{FF2B5EF4-FFF2-40B4-BE49-F238E27FC236}">
                <a16:creationId xmlns:a16="http://schemas.microsoft.com/office/drawing/2014/main" id="{E7AD0052-BC09-4830-A8B4-644A4CFB259B}"/>
              </a:ext>
            </a:extLst>
          </p:cNvPr>
          <p:cNvSpPr/>
          <p:nvPr/>
        </p:nvSpPr>
        <p:spPr bwMode="auto">
          <a:xfrm rot="1901075">
            <a:off x="10136897" y="33417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D7D7C85-348C-46B1-9B4D-9EC1F25014C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sp>
        <p:nvSpPr>
          <p:cNvPr id="119" name="Oval 118">
            <a:extLst>
              <a:ext uri="{FF2B5EF4-FFF2-40B4-BE49-F238E27FC236}">
                <a16:creationId xmlns:a16="http://schemas.microsoft.com/office/drawing/2014/main" id="{6D044A77-63AC-40AA-A5C7-BCFD1CF16C04}"/>
              </a:ext>
            </a:extLst>
          </p:cNvPr>
          <p:cNvSpPr/>
          <p:nvPr/>
        </p:nvSpPr>
        <p:spPr bwMode="auto">
          <a:xfrm>
            <a:off x="2993263"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loud">
            <a:extLst>
              <a:ext uri="{FF2B5EF4-FFF2-40B4-BE49-F238E27FC236}">
                <a16:creationId xmlns:a16="http://schemas.microsoft.com/office/drawing/2014/main" id="{39B08E35-2BA5-4ACF-B7EA-9880493830F0}"/>
              </a:ext>
            </a:extLst>
          </p:cNvPr>
          <p:cNvSpPr>
            <a:spLocks noChangeAspect="1"/>
          </p:cNvSpPr>
          <p:nvPr/>
        </p:nvSpPr>
        <p:spPr bwMode="auto">
          <a:xfrm flipH="1">
            <a:off x="369919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2" name="people_4">
            <a:extLst>
              <a:ext uri="{FF2B5EF4-FFF2-40B4-BE49-F238E27FC236}">
                <a16:creationId xmlns:a16="http://schemas.microsoft.com/office/drawing/2014/main" id="{159B5EA5-7813-43AF-A4D7-BF2103E251E6}"/>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913BB9FC-9A6E-45DD-9C22-84883979DB84}"/>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134" name="people_4">
            <a:extLst>
              <a:ext uri="{FF2B5EF4-FFF2-40B4-BE49-F238E27FC236}">
                <a16:creationId xmlns:a16="http://schemas.microsoft.com/office/drawing/2014/main" id="{D19EE94D-3291-41DB-B331-917C6704F399}"/>
              </a:ext>
            </a:extLst>
          </p:cNvPr>
          <p:cNvSpPr>
            <a:spLocks noChangeAspect="1" noEditPoints="1"/>
          </p:cNvSpPr>
          <p:nvPr/>
        </p:nvSpPr>
        <p:spPr bwMode="auto">
          <a:xfrm>
            <a:off x="1440157" y="4097843"/>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5" name="Straight Connector 134">
            <a:extLst>
              <a:ext uri="{FF2B5EF4-FFF2-40B4-BE49-F238E27FC236}">
                <a16:creationId xmlns:a16="http://schemas.microsoft.com/office/drawing/2014/main" id="{23FD0BC7-0623-43DC-9E02-D1334B83602B}"/>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136" name="1">
            <a:extLst>
              <a:ext uri="{FF2B5EF4-FFF2-40B4-BE49-F238E27FC236}">
                <a16:creationId xmlns:a16="http://schemas.microsoft.com/office/drawing/2014/main" id="{D87BB3DA-4C75-459D-8159-49E5033B8A12}"/>
              </a:ext>
            </a:extLst>
          </p:cNvPr>
          <p:cNvSpPr/>
          <p:nvPr/>
        </p:nvSpPr>
        <p:spPr bwMode="auto">
          <a:xfrm>
            <a:off x="4254543" y="2347698"/>
            <a:ext cx="3095260" cy="1231225"/>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3">
            <a:extLst>
              <a:ext uri="{FF2B5EF4-FFF2-40B4-BE49-F238E27FC236}">
                <a16:creationId xmlns:a16="http://schemas.microsoft.com/office/drawing/2014/main" id="{ECF43FBE-B58B-4450-9BC1-EFC59D1D6AFB}"/>
              </a:ext>
            </a:extLst>
          </p:cNvPr>
          <p:cNvSpPr/>
          <p:nvPr/>
        </p:nvSpPr>
        <p:spPr bwMode="auto">
          <a:xfrm flipV="1">
            <a:off x="5341031" y="4423949"/>
            <a:ext cx="2121121" cy="4181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2">
            <a:extLst>
              <a:ext uri="{FF2B5EF4-FFF2-40B4-BE49-F238E27FC236}">
                <a16:creationId xmlns:a16="http://schemas.microsoft.com/office/drawing/2014/main" id="{C69968DB-CCB4-4C74-860B-8D585AD1F901}"/>
              </a:ext>
            </a:extLst>
          </p:cNvPr>
          <p:cNvSpPr/>
          <p:nvPr/>
        </p:nvSpPr>
        <p:spPr bwMode="auto">
          <a:xfrm>
            <a:off x="5652696" y="3506499"/>
            <a:ext cx="1847232" cy="196582"/>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39" name="Group 138">
            <a:extLst>
              <a:ext uri="{FF2B5EF4-FFF2-40B4-BE49-F238E27FC236}">
                <a16:creationId xmlns:a16="http://schemas.microsoft.com/office/drawing/2014/main" id="{1F92E61A-CD9C-4EEE-A050-53BC46D94F76}"/>
              </a:ext>
            </a:extLst>
          </p:cNvPr>
          <p:cNvGrpSpPr/>
          <p:nvPr/>
        </p:nvGrpSpPr>
        <p:grpSpPr>
          <a:xfrm>
            <a:off x="6522834" y="2170791"/>
            <a:ext cx="353814" cy="353814"/>
            <a:chOff x="6233626" y="2239520"/>
            <a:chExt cx="548036" cy="548036"/>
          </a:xfrm>
        </p:grpSpPr>
        <p:sp>
          <p:nvSpPr>
            <p:cNvPr id="140" name="Oval 139">
              <a:extLst>
                <a:ext uri="{FF2B5EF4-FFF2-40B4-BE49-F238E27FC236}">
                  <a16:creationId xmlns:a16="http://schemas.microsoft.com/office/drawing/2014/main" id="{D2501DC8-49D2-4B9B-AB50-DDAB6CE74F84}"/>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270E8D-0480-43A6-86A6-2B281ED4CC55}"/>
                </a:ext>
              </a:extLst>
            </p:cNvPr>
            <p:cNvGrpSpPr/>
            <p:nvPr/>
          </p:nvGrpSpPr>
          <p:grpSpPr>
            <a:xfrm>
              <a:off x="6322461" y="2334278"/>
              <a:ext cx="360610" cy="358519"/>
              <a:chOff x="6900710" y="2092425"/>
              <a:chExt cx="360610" cy="358519"/>
            </a:xfrm>
          </p:grpSpPr>
          <p:sp>
            <p:nvSpPr>
              <p:cNvPr id="142" name="Oval 141">
                <a:extLst>
                  <a:ext uri="{FF2B5EF4-FFF2-40B4-BE49-F238E27FC236}">
                    <a16:creationId xmlns:a16="http://schemas.microsoft.com/office/drawing/2014/main" id="{7674338D-67D2-47C5-BA60-D5779403AA7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check 3">
                <a:extLst>
                  <a:ext uri="{FF2B5EF4-FFF2-40B4-BE49-F238E27FC236}">
                    <a16:creationId xmlns:a16="http://schemas.microsoft.com/office/drawing/2014/main" id="{448E634B-3A43-4D5D-A698-3D10116919C9}"/>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4" name="Group 143">
            <a:extLst>
              <a:ext uri="{FF2B5EF4-FFF2-40B4-BE49-F238E27FC236}">
                <a16:creationId xmlns:a16="http://schemas.microsoft.com/office/drawing/2014/main" id="{8F63EEC1-F1E8-4C6B-A891-A2F0E961F0FA}"/>
              </a:ext>
            </a:extLst>
          </p:cNvPr>
          <p:cNvGrpSpPr/>
          <p:nvPr/>
        </p:nvGrpSpPr>
        <p:grpSpPr>
          <a:xfrm>
            <a:off x="6522834" y="3538976"/>
            <a:ext cx="353814" cy="353814"/>
            <a:chOff x="6233626" y="2239520"/>
            <a:chExt cx="548036" cy="548036"/>
          </a:xfrm>
        </p:grpSpPr>
        <p:sp>
          <p:nvSpPr>
            <p:cNvPr id="145" name="Oval 144">
              <a:extLst>
                <a:ext uri="{FF2B5EF4-FFF2-40B4-BE49-F238E27FC236}">
                  <a16:creationId xmlns:a16="http://schemas.microsoft.com/office/drawing/2014/main" id="{AE07C6C1-1612-4E28-8B14-E788488010E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05E3A04-F257-4E22-9754-4ED5C55BD97D}"/>
                </a:ext>
              </a:extLst>
            </p:cNvPr>
            <p:cNvGrpSpPr/>
            <p:nvPr/>
          </p:nvGrpSpPr>
          <p:grpSpPr>
            <a:xfrm>
              <a:off x="6322461" y="2334278"/>
              <a:ext cx="360610" cy="358519"/>
              <a:chOff x="6900710" y="2092425"/>
              <a:chExt cx="360610" cy="358519"/>
            </a:xfrm>
          </p:grpSpPr>
          <p:sp>
            <p:nvSpPr>
              <p:cNvPr id="147" name="Oval 146">
                <a:extLst>
                  <a:ext uri="{FF2B5EF4-FFF2-40B4-BE49-F238E27FC236}">
                    <a16:creationId xmlns:a16="http://schemas.microsoft.com/office/drawing/2014/main" id="{92EAF5F1-8F60-46BF-81D1-9AF0851DFBD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check 3">
                <a:extLst>
                  <a:ext uri="{FF2B5EF4-FFF2-40B4-BE49-F238E27FC236}">
                    <a16:creationId xmlns:a16="http://schemas.microsoft.com/office/drawing/2014/main" id="{B6418BD8-CDCF-4BEB-A5F8-D3C4D5463B94}"/>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149" name="TextBox 148">
            <a:extLst>
              <a:ext uri="{FF2B5EF4-FFF2-40B4-BE49-F238E27FC236}">
                <a16:creationId xmlns:a16="http://schemas.microsoft.com/office/drawing/2014/main" id="{3B81EE2D-AB9A-47B7-92E1-52C2BC142841}"/>
              </a:ext>
            </a:extLst>
          </p:cNvPr>
          <p:cNvSpPr txBox="1"/>
          <p:nvPr/>
        </p:nvSpPr>
        <p:spPr>
          <a:xfrm>
            <a:off x="-1529208" y="1597959"/>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Management Groups</a:t>
            </a:r>
          </a:p>
        </p:txBody>
      </p:sp>
      <p:sp>
        <p:nvSpPr>
          <p:cNvPr id="150" name="TextBox 149">
            <a:extLst>
              <a:ext uri="{FF2B5EF4-FFF2-40B4-BE49-F238E27FC236}">
                <a16:creationId xmlns:a16="http://schemas.microsoft.com/office/drawing/2014/main" id="{C9EF638A-B01A-46E7-BD68-FEBF95217983}"/>
              </a:ext>
            </a:extLst>
          </p:cNvPr>
          <p:cNvSpPr txBox="1"/>
          <p:nvPr/>
        </p:nvSpPr>
        <p:spPr>
          <a:xfrm>
            <a:off x="-1529208" y="2755374"/>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Cost Management</a:t>
            </a:r>
          </a:p>
        </p:txBody>
      </p:sp>
      <p:sp>
        <p:nvSpPr>
          <p:cNvPr id="151" name="TextBox 150">
            <a:extLst>
              <a:ext uri="{FF2B5EF4-FFF2-40B4-BE49-F238E27FC236}">
                <a16:creationId xmlns:a16="http://schemas.microsoft.com/office/drawing/2014/main" id="{9D3D3B04-32F7-4005-A137-4E4BA78FFE69}"/>
              </a:ext>
            </a:extLst>
          </p:cNvPr>
          <p:cNvSpPr txBox="1"/>
          <p:nvPr/>
        </p:nvSpPr>
        <p:spPr>
          <a:xfrm>
            <a:off x="-1529208" y="4028882"/>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Resource </a:t>
            </a:r>
          </a:p>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Graph</a:t>
            </a:r>
          </a:p>
        </p:txBody>
      </p:sp>
      <p:grpSp>
        <p:nvGrpSpPr>
          <p:cNvPr id="156" name="Group 155">
            <a:extLst>
              <a:ext uri="{FF2B5EF4-FFF2-40B4-BE49-F238E27FC236}">
                <a16:creationId xmlns:a16="http://schemas.microsoft.com/office/drawing/2014/main" id="{218F16A4-1A13-4B86-B34D-3303233216EE}"/>
              </a:ext>
            </a:extLst>
          </p:cNvPr>
          <p:cNvGrpSpPr/>
          <p:nvPr/>
        </p:nvGrpSpPr>
        <p:grpSpPr>
          <a:xfrm>
            <a:off x="7605764" y="2025344"/>
            <a:ext cx="2168372" cy="772987"/>
            <a:chOff x="7605764" y="2025344"/>
            <a:chExt cx="2168372" cy="772987"/>
          </a:xfrm>
        </p:grpSpPr>
        <p:sp>
          <p:nvSpPr>
            <p:cNvPr id="157" name="Rectangle 156">
              <a:extLst>
                <a:ext uri="{FF2B5EF4-FFF2-40B4-BE49-F238E27FC236}">
                  <a16:creationId xmlns:a16="http://schemas.microsoft.com/office/drawing/2014/main" id="{5420C127-06C8-4EEC-8C77-F4BBA076FD3C}"/>
                </a:ext>
              </a:extLst>
            </p:cNvPr>
            <p:cNvSpPr/>
            <p:nvPr/>
          </p:nvSpPr>
          <p:spPr>
            <a:xfrm>
              <a:off x="8456146" y="2115805"/>
              <a:ext cx="13179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Groups</a:t>
              </a:r>
            </a:p>
          </p:txBody>
        </p:sp>
        <p:sp>
          <p:nvSpPr>
            <p:cNvPr id="158" name="Oval 157">
              <a:extLst>
                <a:ext uri="{FF2B5EF4-FFF2-40B4-BE49-F238E27FC236}">
                  <a16:creationId xmlns:a16="http://schemas.microsoft.com/office/drawing/2014/main" id="{AA358739-B578-4B4F-9E63-90CACB58E918}"/>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9" name="Picture 158">
              <a:extLst>
                <a:ext uri="{FF2B5EF4-FFF2-40B4-BE49-F238E27FC236}">
                  <a16:creationId xmlns:a16="http://schemas.microsoft.com/office/drawing/2014/main" id="{500B42B8-14C6-404C-938B-40DA0F42FF3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60" name="3">
            <a:extLst>
              <a:ext uri="{FF2B5EF4-FFF2-40B4-BE49-F238E27FC236}">
                <a16:creationId xmlns:a16="http://schemas.microsoft.com/office/drawing/2014/main" id="{BDF516F5-A305-4E70-85D8-CE85BD9F683D}"/>
              </a:ext>
            </a:extLst>
          </p:cNvPr>
          <p:cNvSpPr/>
          <p:nvPr/>
        </p:nvSpPr>
        <p:spPr bwMode="auto">
          <a:xfrm flipV="1">
            <a:off x="4604631" y="4423948"/>
            <a:ext cx="2857522" cy="171126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7AB774A6-8C3D-4D99-878A-FF9E34BEE396}"/>
              </a:ext>
            </a:extLst>
          </p:cNvPr>
          <p:cNvGrpSpPr/>
          <p:nvPr/>
        </p:nvGrpSpPr>
        <p:grpSpPr>
          <a:xfrm>
            <a:off x="6528418" y="4679516"/>
            <a:ext cx="353814" cy="353814"/>
            <a:chOff x="6233626" y="2239520"/>
            <a:chExt cx="548036" cy="548036"/>
          </a:xfrm>
        </p:grpSpPr>
        <p:sp>
          <p:nvSpPr>
            <p:cNvPr id="162" name="Oval 161">
              <a:extLst>
                <a:ext uri="{FF2B5EF4-FFF2-40B4-BE49-F238E27FC236}">
                  <a16:creationId xmlns:a16="http://schemas.microsoft.com/office/drawing/2014/main" id="{D003AEB8-EDFD-4C6B-BB2D-CD70A28B0D16}"/>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B078594-3D3D-4687-931B-3D8918336B73}"/>
                </a:ext>
              </a:extLst>
            </p:cNvPr>
            <p:cNvGrpSpPr/>
            <p:nvPr/>
          </p:nvGrpSpPr>
          <p:grpSpPr>
            <a:xfrm>
              <a:off x="6322461" y="2334278"/>
              <a:ext cx="360610" cy="358519"/>
              <a:chOff x="6900710" y="2092425"/>
              <a:chExt cx="360610" cy="358519"/>
            </a:xfrm>
          </p:grpSpPr>
          <p:sp>
            <p:nvSpPr>
              <p:cNvPr id="164" name="Oval 163">
                <a:extLst>
                  <a:ext uri="{FF2B5EF4-FFF2-40B4-BE49-F238E27FC236}">
                    <a16:creationId xmlns:a16="http://schemas.microsoft.com/office/drawing/2014/main" id="{9310CB9F-3645-471F-A29B-DADEA4CC2F8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check 3">
                <a:extLst>
                  <a:ext uri="{FF2B5EF4-FFF2-40B4-BE49-F238E27FC236}">
                    <a16:creationId xmlns:a16="http://schemas.microsoft.com/office/drawing/2014/main" id="{C77ACF05-6AB0-43BB-8C06-4D077F1D8C87}"/>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66" name="Group 165">
            <a:extLst>
              <a:ext uri="{FF2B5EF4-FFF2-40B4-BE49-F238E27FC236}">
                <a16:creationId xmlns:a16="http://schemas.microsoft.com/office/drawing/2014/main" id="{7BE7DC69-AD41-4B4A-987E-F230BAC678E1}"/>
              </a:ext>
            </a:extLst>
          </p:cNvPr>
          <p:cNvGrpSpPr/>
          <p:nvPr/>
        </p:nvGrpSpPr>
        <p:grpSpPr>
          <a:xfrm>
            <a:off x="7587370" y="4496988"/>
            <a:ext cx="3587273" cy="853931"/>
            <a:chOff x="7587370" y="4735437"/>
            <a:chExt cx="3587273" cy="853931"/>
          </a:xfrm>
        </p:grpSpPr>
        <p:sp>
          <p:nvSpPr>
            <p:cNvPr id="167" name="Oval 166">
              <a:extLst>
                <a:ext uri="{FF2B5EF4-FFF2-40B4-BE49-F238E27FC236}">
                  <a16:creationId xmlns:a16="http://schemas.microsoft.com/office/drawing/2014/main" id="{68CDD538-C03E-4E69-950F-0502752C1289}"/>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02C418B-8573-4EB0-AD33-57CA8B9A60EF}"/>
                </a:ext>
              </a:extLst>
            </p:cNvPr>
            <p:cNvGrpSpPr/>
            <p:nvPr/>
          </p:nvGrpSpPr>
          <p:grpSpPr>
            <a:xfrm>
              <a:off x="8224122" y="5163675"/>
              <a:ext cx="1056883" cy="425693"/>
              <a:chOff x="8942834" y="4423950"/>
              <a:chExt cx="1120525" cy="451328"/>
            </a:xfrm>
          </p:grpSpPr>
          <p:sp>
            <p:nvSpPr>
              <p:cNvPr id="179" name="Oval 178">
                <a:extLst>
                  <a:ext uri="{FF2B5EF4-FFF2-40B4-BE49-F238E27FC236}">
                    <a16:creationId xmlns:a16="http://schemas.microsoft.com/office/drawing/2014/main" id="{45CF1351-F3AA-4E87-8F91-C63EE7B627D5}"/>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0" name="Graphic 179">
                <a:extLst>
                  <a:ext uri="{FF2B5EF4-FFF2-40B4-BE49-F238E27FC236}">
                    <a16:creationId xmlns:a16="http://schemas.microsoft.com/office/drawing/2014/main" id="{38DE1DEC-C9F3-442C-A4E3-11CA4FF49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2808" y="4534272"/>
                <a:ext cx="231381" cy="231216"/>
              </a:xfrm>
              <a:prstGeom prst="rect">
                <a:avLst/>
              </a:prstGeom>
            </p:spPr>
          </p:pic>
          <p:sp>
            <p:nvSpPr>
              <p:cNvPr id="181" name="Rectangle 180">
                <a:extLst>
                  <a:ext uri="{FF2B5EF4-FFF2-40B4-BE49-F238E27FC236}">
                    <a16:creationId xmlns:a16="http://schemas.microsoft.com/office/drawing/2014/main" id="{758C217D-5597-4DB2-B128-16B2FB149E52}"/>
                  </a:ext>
                </a:extLst>
              </p:cNvPr>
              <p:cNvSpPr/>
              <p:nvPr/>
            </p:nvSpPr>
            <p:spPr>
              <a:xfrm>
                <a:off x="9338480" y="4516275"/>
                <a:ext cx="724879"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169" name="Group 168">
              <a:extLst>
                <a:ext uri="{FF2B5EF4-FFF2-40B4-BE49-F238E27FC236}">
                  <a16:creationId xmlns:a16="http://schemas.microsoft.com/office/drawing/2014/main" id="{3C1C6944-EACA-4B1A-A372-5F7B6B036B89}"/>
                </a:ext>
              </a:extLst>
            </p:cNvPr>
            <p:cNvGrpSpPr/>
            <p:nvPr/>
          </p:nvGrpSpPr>
          <p:grpSpPr>
            <a:xfrm>
              <a:off x="9326225" y="5163675"/>
              <a:ext cx="824238" cy="425693"/>
              <a:chOff x="8942834" y="4967533"/>
              <a:chExt cx="873871" cy="451328"/>
            </a:xfrm>
          </p:grpSpPr>
          <p:sp>
            <p:nvSpPr>
              <p:cNvPr id="176" name="Oval 175">
                <a:extLst>
                  <a:ext uri="{FF2B5EF4-FFF2-40B4-BE49-F238E27FC236}">
                    <a16:creationId xmlns:a16="http://schemas.microsoft.com/office/drawing/2014/main" id="{898F5920-7BE0-4E2D-9D0F-56B39A96B13D}"/>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47779BDC-C241-4BA6-80DD-48F2E78FA36F}"/>
                  </a:ext>
                </a:extLst>
              </p:cNvPr>
              <p:cNvSpPr/>
              <p:nvPr/>
            </p:nvSpPr>
            <p:spPr>
              <a:xfrm>
                <a:off x="9341895" y="5070087"/>
                <a:ext cx="474810"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178" name="Picture 177">
                <a:extLst>
                  <a:ext uri="{FF2B5EF4-FFF2-40B4-BE49-F238E27FC236}">
                    <a16:creationId xmlns:a16="http://schemas.microsoft.com/office/drawing/2014/main" id="{7888A6CB-9B42-4140-B857-1EE8CFBE1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70" name="Picture 169">
              <a:extLst>
                <a:ext uri="{FF2B5EF4-FFF2-40B4-BE49-F238E27FC236}">
                  <a16:creationId xmlns:a16="http://schemas.microsoft.com/office/drawing/2014/main" id="{63FDE4D2-8264-4935-A00E-2FB820C4A7A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71" name="Rectangle 170">
              <a:extLst>
                <a:ext uri="{FF2B5EF4-FFF2-40B4-BE49-F238E27FC236}">
                  <a16:creationId xmlns:a16="http://schemas.microsoft.com/office/drawing/2014/main" id="{BD47F039-D45E-431B-9756-ACC7C0BAC816}"/>
                </a:ext>
              </a:extLst>
            </p:cNvPr>
            <p:cNvSpPr/>
            <p:nvPr/>
          </p:nvSpPr>
          <p:spPr>
            <a:xfrm>
              <a:off x="8484412" y="4830396"/>
              <a:ext cx="1005403"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Blueprints</a:t>
              </a:r>
            </a:p>
          </p:txBody>
        </p:sp>
        <p:grpSp>
          <p:nvGrpSpPr>
            <p:cNvPr id="172" name="Group 171">
              <a:extLst>
                <a:ext uri="{FF2B5EF4-FFF2-40B4-BE49-F238E27FC236}">
                  <a16:creationId xmlns:a16="http://schemas.microsoft.com/office/drawing/2014/main" id="{62743522-DF6B-4A63-BCBF-A0B8584D0D15}"/>
                </a:ext>
              </a:extLst>
            </p:cNvPr>
            <p:cNvGrpSpPr/>
            <p:nvPr/>
          </p:nvGrpSpPr>
          <p:grpSpPr>
            <a:xfrm>
              <a:off x="10253643" y="5163675"/>
              <a:ext cx="921000" cy="425693"/>
              <a:chOff x="9007698" y="5470653"/>
              <a:chExt cx="976460" cy="451328"/>
            </a:xfrm>
          </p:grpSpPr>
          <p:sp>
            <p:nvSpPr>
              <p:cNvPr id="173" name="Oval 172">
                <a:extLst>
                  <a:ext uri="{FF2B5EF4-FFF2-40B4-BE49-F238E27FC236}">
                    <a16:creationId xmlns:a16="http://schemas.microsoft.com/office/drawing/2014/main" id="{A153E3F1-5769-4187-8095-D3C788C27D3D}"/>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251F456F-2374-480A-8A5B-2C5C7951572B}"/>
                  </a:ext>
                </a:extLst>
              </p:cNvPr>
              <p:cNvSpPr/>
              <p:nvPr/>
            </p:nvSpPr>
            <p:spPr>
              <a:xfrm>
                <a:off x="9406756" y="5573207"/>
                <a:ext cx="577402"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175" name="Graphic 174">
                <a:extLst>
                  <a:ext uri="{FF2B5EF4-FFF2-40B4-BE49-F238E27FC236}">
                    <a16:creationId xmlns:a16="http://schemas.microsoft.com/office/drawing/2014/main" id="{4A25A706-F801-4F17-9819-059E7F7DF2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82" y="5560720"/>
                <a:ext cx="275321" cy="271194"/>
              </a:xfrm>
              <a:prstGeom prst="rect">
                <a:avLst/>
              </a:prstGeom>
            </p:spPr>
          </p:pic>
        </p:grpSp>
      </p:grpSp>
      <p:grpSp>
        <p:nvGrpSpPr>
          <p:cNvPr id="182" name="Group 181">
            <a:extLst>
              <a:ext uri="{FF2B5EF4-FFF2-40B4-BE49-F238E27FC236}">
                <a16:creationId xmlns:a16="http://schemas.microsoft.com/office/drawing/2014/main" id="{A2364B5E-A58E-413F-AAF9-593BB963D041}"/>
              </a:ext>
            </a:extLst>
          </p:cNvPr>
          <p:cNvGrpSpPr/>
          <p:nvPr/>
        </p:nvGrpSpPr>
        <p:grpSpPr>
          <a:xfrm>
            <a:off x="6528418" y="5978980"/>
            <a:ext cx="353814" cy="353814"/>
            <a:chOff x="6233626" y="2239520"/>
            <a:chExt cx="548036" cy="548036"/>
          </a:xfrm>
        </p:grpSpPr>
        <p:sp>
          <p:nvSpPr>
            <p:cNvPr id="183" name="Oval 182">
              <a:extLst>
                <a:ext uri="{FF2B5EF4-FFF2-40B4-BE49-F238E27FC236}">
                  <a16:creationId xmlns:a16="http://schemas.microsoft.com/office/drawing/2014/main" id="{AF88D510-3D42-4D54-AE17-194B4C5AAA5D}"/>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4" name="Group 183">
              <a:extLst>
                <a:ext uri="{FF2B5EF4-FFF2-40B4-BE49-F238E27FC236}">
                  <a16:creationId xmlns:a16="http://schemas.microsoft.com/office/drawing/2014/main" id="{65CAA228-4AFF-4009-80F1-2EE9F792DC90}"/>
                </a:ext>
              </a:extLst>
            </p:cNvPr>
            <p:cNvGrpSpPr/>
            <p:nvPr/>
          </p:nvGrpSpPr>
          <p:grpSpPr>
            <a:xfrm>
              <a:off x="6322461" y="2334278"/>
              <a:ext cx="360610" cy="358519"/>
              <a:chOff x="6900710" y="2092425"/>
              <a:chExt cx="360610" cy="358519"/>
            </a:xfrm>
          </p:grpSpPr>
          <p:sp>
            <p:nvSpPr>
              <p:cNvPr id="185" name="Oval 184">
                <a:extLst>
                  <a:ext uri="{FF2B5EF4-FFF2-40B4-BE49-F238E27FC236}">
                    <a16:creationId xmlns:a16="http://schemas.microsoft.com/office/drawing/2014/main" id="{982BE550-FBFC-4AD3-8644-9C598A0E77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check 3">
                <a:extLst>
                  <a:ext uri="{FF2B5EF4-FFF2-40B4-BE49-F238E27FC236}">
                    <a16:creationId xmlns:a16="http://schemas.microsoft.com/office/drawing/2014/main" id="{1A98026C-F06B-4F92-B00A-63E426CB608C}"/>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87" name="Group 186">
            <a:extLst>
              <a:ext uri="{FF2B5EF4-FFF2-40B4-BE49-F238E27FC236}">
                <a16:creationId xmlns:a16="http://schemas.microsoft.com/office/drawing/2014/main" id="{BAF21CAF-197A-4E85-BF56-C36E156D9C07}"/>
              </a:ext>
            </a:extLst>
          </p:cNvPr>
          <p:cNvGrpSpPr/>
          <p:nvPr/>
        </p:nvGrpSpPr>
        <p:grpSpPr>
          <a:xfrm>
            <a:off x="7605764" y="3338066"/>
            <a:ext cx="1515949" cy="772987"/>
            <a:chOff x="7605764" y="4496770"/>
            <a:chExt cx="1515949" cy="772987"/>
          </a:xfrm>
        </p:grpSpPr>
        <p:sp>
          <p:nvSpPr>
            <p:cNvPr id="188" name="Rectangle 187">
              <a:extLst>
                <a:ext uri="{FF2B5EF4-FFF2-40B4-BE49-F238E27FC236}">
                  <a16:creationId xmlns:a16="http://schemas.microsoft.com/office/drawing/2014/main" id="{5FEAB33F-B8C5-4B12-BA4A-EE384B5933AD}"/>
                </a:ext>
              </a:extLst>
            </p:cNvPr>
            <p:cNvSpPr/>
            <p:nvPr/>
          </p:nvSpPr>
          <p:spPr>
            <a:xfrm>
              <a:off x="8456146" y="4729375"/>
              <a:ext cx="665567"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Policy</a:t>
              </a:r>
            </a:p>
          </p:txBody>
        </p:sp>
        <p:sp>
          <p:nvSpPr>
            <p:cNvPr id="189" name="Oval 188">
              <a:extLst>
                <a:ext uri="{FF2B5EF4-FFF2-40B4-BE49-F238E27FC236}">
                  <a16:creationId xmlns:a16="http://schemas.microsoft.com/office/drawing/2014/main" id="{00E6F3A6-8B2D-43C5-A940-351A25CE70B2}"/>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90" name="Group 189">
              <a:extLst>
                <a:ext uri="{FF2B5EF4-FFF2-40B4-BE49-F238E27FC236}">
                  <a16:creationId xmlns:a16="http://schemas.microsoft.com/office/drawing/2014/main" id="{4A948AAD-9061-4144-9AAC-4F55323EFFFA}"/>
                </a:ext>
              </a:extLst>
            </p:cNvPr>
            <p:cNvGrpSpPr/>
            <p:nvPr/>
          </p:nvGrpSpPr>
          <p:grpSpPr>
            <a:xfrm>
              <a:off x="7837864" y="4678084"/>
              <a:ext cx="308786" cy="410359"/>
              <a:chOff x="7853406" y="4679300"/>
              <a:chExt cx="308786" cy="410359"/>
            </a:xfrm>
          </p:grpSpPr>
          <p:grpSp>
            <p:nvGrpSpPr>
              <p:cNvPr id="191" name="Group 190">
                <a:extLst>
                  <a:ext uri="{FF2B5EF4-FFF2-40B4-BE49-F238E27FC236}">
                    <a16:creationId xmlns:a16="http://schemas.microsoft.com/office/drawing/2014/main" id="{E13E4F40-D279-4676-8EFB-054776DEEAEB}"/>
                  </a:ext>
                </a:extLst>
              </p:cNvPr>
              <p:cNvGrpSpPr/>
              <p:nvPr/>
            </p:nvGrpSpPr>
            <p:grpSpPr>
              <a:xfrm>
                <a:off x="7853406" y="4679300"/>
                <a:ext cx="308786" cy="410359"/>
                <a:chOff x="3189664" y="4713628"/>
                <a:chExt cx="403440" cy="536148"/>
              </a:xfrm>
            </p:grpSpPr>
            <p:sp>
              <p:nvSpPr>
                <p:cNvPr id="193" name="Freeform 1176">
                  <a:extLst>
                    <a:ext uri="{FF2B5EF4-FFF2-40B4-BE49-F238E27FC236}">
                      <a16:creationId xmlns:a16="http://schemas.microsoft.com/office/drawing/2014/main" id="{3FCD4F4A-BDF2-45B0-AD22-7CA143FC434B}"/>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1177">
                  <a:extLst>
                    <a:ext uri="{FF2B5EF4-FFF2-40B4-BE49-F238E27FC236}">
                      <a16:creationId xmlns:a16="http://schemas.microsoft.com/office/drawing/2014/main" id="{22F78F3D-A7F3-4EF9-955B-39CBFB762CEE}"/>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5" name="Freeform 1178">
                  <a:extLst>
                    <a:ext uri="{FF2B5EF4-FFF2-40B4-BE49-F238E27FC236}">
                      <a16:creationId xmlns:a16="http://schemas.microsoft.com/office/drawing/2014/main" id="{927D9628-B93B-4922-9B64-E6CF0A897EB8}"/>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6" name="Rectangle 1179">
                  <a:extLst>
                    <a:ext uri="{FF2B5EF4-FFF2-40B4-BE49-F238E27FC236}">
                      <a16:creationId xmlns:a16="http://schemas.microsoft.com/office/drawing/2014/main" id="{104D4117-7C31-42BD-91A9-5D3C14F57B96}"/>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7" name="Rectangle 1180">
                  <a:extLst>
                    <a:ext uri="{FF2B5EF4-FFF2-40B4-BE49-F238E27FC236}">
                      <a16:creationId xmlns:a16="http://schemas.microsoft.com/office/drawing/2014/main" id="{830F8FEE-4CD9-471B-8459-393F14BA4B3D}"/>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8" name="Freeform 1181">
                  <a:extLst>
                    <a:ext uri="{FF2B5EF4-FFF2-40B4-BE49-F238E27FC236}">
                      <a16:creationId xmlns:a16="http://schemas.microsoft.com/office/drawing/2014/main" id="{E9372B5A-478F-452D-9857-1C0C21D0B6B4}"/>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192" name="Freeform 1042">
                <a:extLst>
                  <a:ext uri="{FF2B5EF4-FFF2-40B4-BE49-F238E27FC236}">
                    <a16:creationId xmlns:a16="http://schemas.microsoft.com/office/drawing/2014/main" id="{B54D65E9-A29D-432A-B1DF-6F5D426BABF6}"/>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00" name="Text Placeholder 2">
            <a:extLst>
              <a:ext uri="{FF2B5EF4-FFF2-40B4-BE49-F238E27FC236}">
                <a16:creationId xmlns:a16="http://schemas.microsoft.com/office/drawing/2014/main" id="{F75A79C7-36DB-4C99-934D-495B1D18FA0C}"/>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Cloud-native governance -&gt; removing barriers to compliance and enabling velocity</a:t>
            </a:r>
          </a:p>
        </p:txBody>
      </p:sp>
      <p:pic>
        <p:nvPicPr>
          <p:cNvPr id="85" name="Graphic 84">
            <a:extLst>
              <a:ext uri="{FF2B5EF4-FFF2-40B4-BE49-F238E27FC236}">
                <a16:creationId xmlns:a16="http://schemas.microsoft.com/office/drawing/2014/main" id="{E3B96A32-C78D-47C2-B8B0-419CB0B018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0117" y="3682355"/>
            <a:ext cx="418591" cy="418591"/>
          </a:xfrm>
          <a:prstGeom prst="rect">
            <a:avLst/>
          </a:prstGeom>
        </p:spPr>
      </p:pic>
      <p:pic>
        <p:nvPicPr>
          <p:cNvPr id="87" name="Graphic 86">
            <a:extLst>
              <a:ext uri="{FF2B5EF4-FFF2-40B4-BE49-F238E27FC236}">
                <a16:creationId xmlns:a16="http://schemas.microsoft.com/office/drawing/2014/main" id="{BA670772-7147-4486-ABCF-0365F4DF75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9801" y="3705540"/>
            <a:ext cx="418591" cy="418591"/>
          </a:xfrm>
          <a:prstGeom prst="rect">
            <a:avLst/>
          </a:prstGeom>
        </p:spPr>
      </p:pic>
      <p:pic>
        <p:nvPicPr>
          <p:cNvPr id="88" name="Graphic 87">
            <a:extLst>
              <a:ext uri="{FF2B5EF4-FFF2-40B4-BE49-F238E27FC236}">
                <a16:creationId xmlns:a16="http://schemas.microsoft.com/office/drawing/2014/main" id="{CC5547F5-E92A-47FA-AD08-E90450C5D0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18573" y="3766825"/>
            <a:ext cx="418592" cy="310861"/>
          </a:xfrm>
          <a:prstGeom prst="rect">
            <a:avLst/>
          </a:prstGeom>
        </p:spPr>
      </p:pic>
      <p:pic>
        <p:nvPicPr>
          <p:cNvPr id="89" name="Graphic 88">
            <a:extLst>
              <a:ext uri="{FF2B5EF4-FFF2-40B4-BE49-F238E27FC236}">
                <a16:creationId xmlns:a16="http://schemas.microsoft.com/office/drawing/2014/main" id="{25B8A9D0-C1E6-4F70-8086-1E09CC1245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3433" y="3606155"/>
            <a:ext cx="435335" cy="485566"/>
          </a:xfrm>
          <a:prstGeom prst="rect">
            <a:avLst/>
          </a:prstGeom>
        </p:spPr>
      </p:pic>
      <p:pic>
        <p:nvPicPr>
          <p:cNvPr id="90" name="Graphic 89">
            <a:extLst>
              <a:ext uri="{FF2B5EF4-FFF2-40B4-BE49-F238E27FC236}">
                <a16:creationId xmlns:a16="http://schemas.microsoft.com/office/drawing/2014/main" id="{6CE10A1D-453A-4CF4-AE35-DB9ACFCD1B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36341" y="3705540"/>
            <a:ext cx="418591" cy="418591"/>
          </a:xfrm>
          <a:prstGeom prst="rect">
            <a:avLst/>
          </a:prstGeom>
        </p:spPr>
      </p:pic>
      <p:pic>
        <p:nvPicPr>
          <p:cNvPr id="91" name="Picture 6" descr="Related image">
            <a:extLst>
              <a:ext uri="{FF2B5EF4-FFF2-40B4-BE49-F238E27FC236}">
                <a16:creationId xmlns:a16="http://schemas.microsoft.com/office/drawing/2014/main" id="{5931E3D2-712B-4470-B7F3-EEB1D4D9B5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1814F7D2-38DD-4FE7-875F-9C34F8BBD244}"/>
              </a:ext>
            </a:extLst>
          </p:cNvPr>
          <p:cNvGrpSpPr/>
          <p:nvPr/>
        </p:nvGrpSpPr>
        <p:grpSpPr>
          <a:xfrm>
            <a:off x="7605764" y="5766933"/>
            <a:ext cx="2118678" cy="772987"/>
            <a:chOff x="7605764" y="3365948"/>
            <a:chExt cx="2118678" cy="772987"/>
          </a:xfrm>
        </p:grpSpPr>
        <p:sp>
          <p:nvSpPr>
            <p:cNvPr id="93" name="Rectangle 92">
              <a:extLst>
                <a:ext uri="{FF2B5EF4-FFF2-40B4-BE49-F238E27FC236}">
                  <a16:creationId xmlns:a16="http://schemas.microsoft.com/office/drawing/2014/main" id="{1D819534-8B90-4943-A002-FA98FD2B0C5D}"/>
                </a:ext>
              </a:extLst>
            </p:cNvPr>
            <p:cNvSpPr/>
            <p:nvPr/>
          </p:nvSpPr>
          <p:spPr>
            <a:xfrm>
              <a:off x="8456146" y="3518038"/>
              <a:ext cx="126829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Cost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a:t>
              </a:r>
            </a:p>
          </p:txBody>
        </p:sp>
        <p:sp>
          <p:nvSpPr>
            <p:cNvPr id="95" name="Oval 94">
              <a:extLst>
                <a:ext uri="{FF2B5EF4-FFF2-40B4-BE49-F238E27FC236}">
                  <a16:creationId xmlns:a16="http://schemas.microsoft.com/office/drawing/2014/main" id="{ACB0C921-B216-4495-B989-DBEA48BA7B8C}"/>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6" name="Picture 95">
              <a:extLst>
                <a:ext uri="{FF2B5EF4-FFF2-40B4-BE49-F238E27FC236}">
                  <a16:creationId xmlns:a16="http://schemas.microsoft.com/office/drawing/2014/main" id="{FABD6B5E-C969-478F-9084-9CDA5450D28E}"/>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spTree>
    <p:extLst>
      <p:ext uri="{BB962C8B-B14F-4D97-AF65-F5344CB8AC3E}">
        <p14:creationId xmlns:p14="http://schemas.microsoft.com/office/powerpoint/2010/main" val="395636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500"/>
                                        <p:tgtEl>
                                          <p:spTgt spid="138"/>
                                        </p:tgtEl>
                                      </p:cBhvr>
                                    </p:animEffect>
                                  </p:childTnLst>
                                </p:cTn>
                              </p:par>
                              <p:par>
                                <p:cTn id="34" presetID="10" presetClass="entr" presetSubtype="0" fill="hold"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par>
                                <p:cTn id="45" presetID="10" presetClass="entr" presetSubtype="0"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left)">
                                      <p:cBhvr>
                                        <p:cTn id="55" dur="5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fade">
                                      <p:cBhvr>
                                        <p:cTn id="58" dur="500"/>
                                        <p:tgtEl>
                                          <p:spTgt spid="182"/>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dirty="0"/>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4" name="Title 1">
            <a:extLst>
              <a:ext uri="{FF2B5EF4-FFF2-40B4-BE49-F238E27FC236}">
                <a16:creationId xmlns:a16="http://schemas.microsoft.com/office/drawing/2014/main" id="{F4C189F1-B6C8-4743-975D-DF43D76820CC}"/>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5" name="TextBox 4">
            <a:extLst>
              <a:ext uri="{FF2B5EF4-FFF2-40B4-BE49-F238E27FC236}">
                <a16:creationId xmlns:a16="http://schemas.microsoft.com/office/drawing/2014/main" id="{1DBDA832-0D9A-48A3-99F0-1DD54288FC79}"/>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
        <p:nvSpPr>
          <p:cNvPr id="10" name="TextBox 9">
            <a:extLst>
              <a:ext uri="{FF2B5EF4-FFF2-40B4-BE49-F238E27FC236}">
                <a16:creationId xmlns:a16="http://schemas.microsoft.com/office/drawing/2014/main" id="{35D21256-307D-4EBD-B573-5AE472E1B859}"/>
              </a:ext>
            </a:extLst>
          </p:cNvPr>
          <p:cNvSpPr txBox="1"/>
          <p:nvPr/>
        </p:nvSpPr>
        <p:spPr>
          <a:xfrm>
            <a:off x="267115" y="3377285"/>
            <a:ext cx="229852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Security Center</a:t>
            </a:r>
          </a:p>
        </p:txBody>
      </p:sp>
      <p:sp>
        <p:nvSpPr>
          <p:cNvPr id="11" name="TextBox 10">
            <a:extLst>
              <a:ext uri="{FF2B5EF4-FFF2-40B4-BE49-F238E27FC236}">
                <a16:creationId xmlns:a16="http://schemas.microsoft.com/office/drawing/2014/main" id="{14D7FAE7-EAC9-4419-8084-CC1A70EF52AF}"/>
              </a:ext>
            </a:extLst>
          </p:cNvPr>
          <p:cNvSpPr txBox="1"/>
          <p:nvPr/>
        </p:nvSpPr>
        <p:spPr>
          <a:xfrm>
            <a:off x="2729304" y="3359687"/>
            <a:ext cx="212613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Log Analytics</a:t>
            </a:r>
          </a:p>
        </p:txBody>
      </p:sp>
      <p:sp>
        <p:nvSpPr>
          <p:cNvPr id="14" name="TextBox 13">
            <a:extLst>
              <a:ext uri="{FF2B5EF4-FFF2-40B4-BE49-F238E27FC236}">
                <a16:creationId xmlns:a16="http://schemas.microsoft.com/office/drawing/2014/main" id="{4AA0F66D-B2D3-4BF1-95B9-6649BEC3030F}"/>
              </a:ext>
            </a:extLst>
          </p:cNvPr>
          <p:cNvSpPr txBox="1"/>
          <p:nvPr/>
        </p:nvSpPr>
        <p:spPr>
          <a:xfrm>
            <a:off x="4911126" y="3540217"/>
            <a:ext cx="243643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Monitor</a:t>
            </a:r>
          </a:p>
        </p:txBody>
      </p:sp>
      <p:pic>
        <p:nvPicPr>
          <p:cNvPr id="16" name="Picture 15" descr="A close up of a sign&#10;&#10;Description automatically generated">
            <a:extLst>
              <a:ext uri="{FF2B5EF4-FFF2-40B4-BE49-F238E27FC236}">
                <a16:creationId xmlns:a16="http://schemas.microsoft.com/office/drawing/2014/main" id="{071A761B-3D9F-4459-93BA-5B375C0770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58467" y="2125174"/>
            <a:ext cx="2126137" cy="1080553"/>
          </a:xfrm>
          <a:prstGeom prst="rect">
            <a:avLst/>
          </a:prstGeom>
        </p:spPr>
      </p:pic>
      <p:sp>
        <p:nvSpPr>
          <p:cNvPr id="17" name="TextBox 16">
            <a:extLst>
              <a:ext uri="{FF2B5EF4-FFF2-40B4-BE49-F238E27FC236}">
                <a16:creationId xmlns:a16="http://schemas.microsoft.com/office/drawing/2014/main" id="{635082D8-CC4B-4C71-882D-91EE35C0A39F}"/>
              </a:ext>
            </a:extLst>
          </p:cNvPr>
          <p:cNvSpPr txBox="1"/>
          <p:nvPr/>
        </p:nvSpPr>
        <p:spPr>
          <a:xfrm>
            <a:off x="7555035" y="3519471"/>
            <a:ext cx="243643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Azure DevOps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 y="4412647"/>
            <a:ext cx="2545420"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 and Standard Tiers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Prevent, Detect, and Defend Azure Resources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VM JIT access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2545421" y="4389662"/>
            <a:ext cx="2367481" cy="166965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Pay per GB of Data</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Detailed monitoring of Azure and Applications</a:t>
            </a:r>
          </a:p>
        </p:txBody>
      </p:sp>
      <p:sp>
        <p:nvSpPr>
          <p:cNvPr id="20" name="TextBox 19">
            <a:extLst>
              <a:ext uri="{FF2B5EF4-FFF2-40B4-BE49-F238E27FC236}">
                <a16:creationId xmlns:a16="http://schemas.microsoft.com/office/drawing/2014/main" id="{4BFB6FF0-8CB5-4BF2-8A44-10067FD6D71E}"/>
              </a:ext>
            </a:extLst>
          </p:cNvPr>
          <p:cNvSpPr txBox="1"/>
          <p:nvPr/>
        </p:nvSpPr>
        <p:spPr>
          <a:xfrm>
            <a:off x="5041178" y="4370947"/>
            <a:ext cx="2207447" cy="1451303"/>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for monitoring and alerting on most resources</a:t>
            </a:r>
          </a:p>
        </p:txBody>
      </p:sp>
      <p:sp>
        <p:nvSpPr>
          <p:cNvPr id="22" name="TextBox 21">
            <a:extLst>
              <a:ext uri="{FF2B5EF4-FFF2-40B4-BE49-F238E27FC236}">
                <a16:creationId xmlns:a16="http://schemas.microsoft.com/office/drawing/2014/main" id="{B1D7672A-0127-48E2-A384-5C381CD75A4B}"/>
              </a:ext>
            </a:extLst>
          </p:cNvPr>
          <p:cNvSpPr txBox="1"/>
          <p:nvPr/>
        </p:nvSpPr>
        <p:spPr>
          <a:xfrm>
            <a:off x="7527476" y="4335717"/>
            <a:ext cx="2433455"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Paid offering</a:t>
            </a:r>
          </a:p>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Infrastructure </a:t>
            </a:r>
            <a:r>
              <a:rPr lang="en-US" sz="1568" dirty="0">
                <a:gradFill>
                  <a:gsLst>
                    <a:gs pos="2917">
                      <a:schemeClr val="tx1"/>
                    </a:gs>
                    <a:gs pos="30000">
                      <a:schemeClr val="tx1"/>
                    </a:gs>
                  </a:gsLst>
                  <a:lin ang="5400000" scaled="0"/>
                </a:gradFill>
              </a:rPr>
              <a:t>as code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Reproduceable, self-documenting deployments</a:t>
            </a:r>
          </a:p>
        </p:txBody>
      </p:sp>
      <p:pic>
        <p:nvPicPr>
          <p:cNvPr id="25" name="Picture 24" descr="A close up of a logo&#10;&#10;Description automatically generated">
            <a:extLst>
              <a:ext uri="{FF2B5EF4-FFF2-40B4-BE49-F238E27FC236}">
                <a16:creationId xmlns:a16="http://schemas.microsoft.com/office/drawing/2014/main" id="{31DD56B3-B27A-4463-ABF6-041DC7935E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2499" y="2073916"/>
            <a:ext cx="1177781" cy="1177781"/>
          </a:xfrm>
          <a:prstGeom prst="rect">
            <a:avLst/>
          </a:prstGeom>
        </p:spPr>
      </p:pic>
      <p:sp>
        <p:nvSpPr>
          <p:cNvPr id="26" name="TextBox 25">
            <a:extLst>
              <a:ext uri="{FF2B5EF4-FFF2-40B4-BE49-F238E27FC236}">
                <a16:creationId xmlns:a16="http://schemas.microsoft.com/office/drawing/2014/main" id="{1F0F7FAA-5257-48F5-B5E8-88D1227C2DFB}"/>
              </a:ext>
            </a:extLst>
          </p:cNvPr>
          <p:cNvSpPr txBox="1"/>
          <p:nvPr/>
        </p:nvSpPr>
        <p:spPr>
          <a:xfrm>
            <a:off x="10048935" y="3505220"/>
            <a:ext cx="2143066" cy="601944"/>
          </a:xfrm>
          <a:prstGeom prst="rect">
            <a:avLst/>
          </a:prstGeom>
          <a:noFill/>
        </p:spPr>
        <p:txBody>
          <a:bodyPr wrap="square" lIns="179285" tIns="143428" rIns="179285" bIns="143428" rtlCol="0">
            <a:spAutoFit/>
          </a:bodyPr>
          <a:lstStyle/>
          <a:p>
            <a:pPr>
              <a:lnSpc>
                <a:spcPct val="90000"/>
              </a:lnSpc>
              <a:spcAft>
                <a:spcPts val="588"/>
              </a:spcAft>
            </a:pPr>
            <a:r>
              <a:rPr lang="en-US" sz="2255" dirty="0">
                <a:gradFill>
                  <a:gsLst>
                    <a:gs pos="2917">
                      <a:schemeClr val="tx1"/>
                    </a:gs>
                    <a:gs pos="30000">
                      <a:schemeClr val="tx1"/>
                    </a:gs>
                  </a:gsLst>
                  <a:lin ang="5400000" scaled="0"/>
                </a:gradFill>
              </a:rPr>
              <a:t>AAD Premium</a:t>
            </a:r>
          </a:p>
        </p:txBody>
      </p:sp>
      <p:sp>
        <p:nvSpPr>
          <p:cNvPr id="27" name="TextBox 26">
            <a:extLst>
              <a:ext uri="{FF2B5EF4-FFF2-40B4-BE49-F238E27FC236}">
                <a16:creationId xmlns:a16="http://schemas.microsoft.com/office/drawing/2014/main" id="{90B7A7FE-0FCD-4EEF-AD68-37F452EE4439}"/>
              </a:ext>
            </a:extLst>
          </p:cNvPr>
          <p:cNvSpPr txBox="1"/>
          <p:nvPr/>
        </p:nvSpPr>
        <p:spPr>
          <a:xfrm>
            <a:off x="9816055" y="4295892"/>
            <a:ext cx="2375946" cy="196122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Paid add-on</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P1 and P2</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MFA, Conditional Access, Privileged Identity Management</a:t>
            </a:r>
          </a:p>
        </p:txBody>
      </p:sp>
      <p:pic>
        <p:nvPicPr>
          <p:cNvPr id="2052" name="Picture 4" descr="See the source image">
            <a:extLst>
              <a:ext uri="{FF2B5EF4-FFF2-40B4-BE49-F238E27FC236}">
                <a16:creationId xmlns:a16="http://schemas.microsoft.com/office/drawing/2014/main" id="{C648B817-E1F4-4FB7-8380-EC466DC6F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0" r="30073"/>
          <a:stretch/>
        </p:blipFill>
        <p:spPr bwMode="auto">
          <a:xfrm>
            <a:off x="846785" y="1996910"/>
            <a:ext cx="1104623" cy="1432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C4A36AAD-E8E5-4E5C-AA5D-0DE05FEEE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209" y="2147023"/>
            <a:ext cx="1148324" cy="1148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A01988-E879-48C3-88D2-444B083B37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709" y="2033824"/>
            <a:ext cx="2396124" cy="12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65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3.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4915</TotalTime>
  <Words>5882</Words>
  <Application>Microsoft Office PowerPoint</Application>
  <PresentationFormat>Widescreen</PresentationFormat>
  <Paragraphs>715</Paragraphs>
  <Slides>53</Slides>
  <Notes>37</Notes>
  <HiddenSlides>3</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53</vt:i4>
      </vt:variant>
    </vt:vector>
  </HeadingPairs>
  <TitlesOfParts>
    <vt:vector size="80"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1_Services4x3</vt:lpstr>
      <vt:lpstr>1_5-50195_Microsoft_Build_Template</vt:lpstr>
      <vt:lpstr>Facet</vt:lpstr>
      <vt:lpstr>1_White Template</vt:lpstr>
      <vt:lpstr>think-cell Slide</vt:lpstr>
      <vt:lpstr>Azure Governance</vt:lpstr>
      <vt:lpstr>Azure Governance Workshop - Agenda</vt:lpstr>
      <vt:lpstr>Logistics</vt:lpstr>
      <vt:lpstr>Introductions</vt:lpstr>
      <vt:lpstr>Why is Governance needed?</vt:lpstr>
      <vt:lpstr>Traditional Approach to Control</vt:lpstr>
      <vt:lpstr>Speed + Control</vt:lpstr>
      <vt:lpstr>Governance for the cloud </vt:lpstr>
      <vt:lpstr>PowerPoint Presentation</vt:lpstr>
      <vt:lpstr>PowerPoint Presentation</vt:lpstr>
      <vt:lpstr>Azure Governance Architecture</vt:lpstr>
      <vt:lpstr>aka.ms/GovernanceDocs -or- docs.microsoft.com/azure/governance</vt:lpstr>
      <vt:lpstr>Introducing Azure Management Groups</vt:lpstr>
      <vt:lpstr>Applying Governance</vt:lpstr>
      <vt:lpstr>Management Groups to organize subscriptions </vt:lpstr>
      <vt:lpstr>Azure Role-Based Access Control (RBAC)</vt:lpstr>
      <vt:lpstr>Resource Lock</vt:lpstr>
      <vt:lpstr>Azure Management Groups,  RBAC &amp; locks Demo &amp; Challenge</vt:lpstr>
      <vt:lpstr>Azure Policy</vt:lpstr>
      <vt:lpstr>Azure Policy</vt:lpstr>
      <vt:lpstr>Azure Policy</vt:lpstr>
      <vt:lpstr>Azure Policy</vt:lpstr>
      <vt:lpstr>Azure Policy</vt:lpstr>
      <vt:lpstr>Policy Language</vt:lpstr>
      <vt:lpstr>Policy definition</vt:lpstr>
      <vt:lpstr>Enforce VM SKUs of basic A series</vt:lpstr>
      <vt:lpstr>Example policies</vt:lpstr>
      <vt:lpstr>Azure Policy Best Practices</vt:lpstr>
      <vt:lpstr>Policy Initiatives</vt:lpstr>
      <vt:lpstr>Azure Policy Demo &amp; Challenge</vt:lpstr>
      <vt:lpstr>Azure Blueprints</vt:lpstr>
      <vt:lpstr>PowerPoint Presentation</vt:lpstr>
      <vt:lpstr>Introducing Azure Blueprints solution</vt:lpstr>
      <vt:lpstr>How it works</vt:lpstr>
      <vt:lpstr>Azure Blueprints Demo &amp; Challenge</vt:lpstr>
      <vt:lpstr>Azure cost management</vt:lpstr>
      <vt:lpstr>Keys to accountability</vt:lpstr>
      <vt:lpstr>Azure Cost Management Built into Azure</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Azure cost management demo &amp; challenge</vt:lpstr>
      <vt:lpstr>Azure Resource Graph </vt:lpstr>
      <vt:lpstr>Azure resource graph demo &amp; challenge</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Martin Modin</cp:lastModifiedBy>
  <cp:revision>36</cp:revision>
  <dcterms:created xsi:type="dcterms:W3CDTF">2019-05-10T10:01:57Z</dcterms:created>
  <dcterms:modified xsi:type="dcterms:W3CDTF">2019-12-19T08:31:16Z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